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2"/>
    <p:sldId id="261" r:id="rId3"/>
    <p:sldId id="259" r:id="rId4"/>
    <p:sldId id="317" r:id="rId5"/>
    <p:sldId id="263" r:id="rId6"/>
    <p:sldId id="267" r:id="rId7"/>
    <p:sldId id="268" r:id="rId8"/>
    <p:sldId id="319" r:id="rId9"/>
    <p:sldId id="270" r:id="rId10"/>
    <p:sldId id="320" r:id="rId11"/>
    <p:sldId id="321" r:id="rId12"/>
    <p:sldId id="322" r:id="rId13"/>
    <p:sldId id="323" r:id="rId14"/>
    <p:sldId id="324" r:id="rId15"/>
    <p:sldId id="32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18" y="78"/>
      </p:cViewPr>
      <p:guideLst>
        <p:guide orient="horz" pos="2142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0962-0824-4844-92AF-FD9E9D1E1BC4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A367-8E7E-455D-9CCF-2CEF10CCD9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A367-8E7E-455D-9CCF-2CEF10CCD99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29733;&#29632;&#27427;&#36175;.mp4" TargetMode="External"/><Relationship Id="rId3" Type="http://schemas.openxmlformats.org/officeDocument/2006/relationships/image" Target="../media/image7.jpeg"/><Relationship Id="rId7" Type="http://schemas.openxmlformats.org/officeDocument/2006/relationships/hyperlink" Target="&#29733;&#29632;&#25945;&#23398;&#35774;&#35745;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Administrator\Desktop\61cf8406hc344f6371033&amp;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30815" y="1988840"/>
            <a:ext cx="461665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75" name="矩形 4098"/>
          <p:cNvSpPr>
            <a:spLocks noTextEdit="1"/>
          </p:cNvSpPr>
          <p:nvPr/>
        </p:nvSpPr>
        <p:spPr>
          <a:xfrm>
            <a:off x="292735" y="1264920"/>
            <a:ext cx="3354070" cy="1616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琥珀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我的文档\研究生事情\工作\教辅PPT制作\PPT图片\图片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476672"/>
            <a:ext cx="9167813" cy="5976664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1355725" y="403225"/>
            <a:ext cx="5855970" cy="1143000"/>
          </a:xfrm>
        </p:spPr>
        <p:txBody>
          <a:bodyPr anchor="ctr">
            <a:normAutofit/>
          </a:bodyPr>
          <a:lstStyle/>
          <a:p>
            <a:r>
              <a:rPr lang="en-US" altLang="zh-CN"/>
              <a:t>   </a:t>
            </a:r>
            <a:r>
              <a:rPr lang="zh-CN" altLang="en-US" b="1">
                <a:solidFill>
                  <a:schemeClr val="accent1"/>
                </a:solidFill>
              </a:rPr>
              <a:t>松脂球形成所需条件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56590" y="1700848"/>
          <a:ext cx="4810125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38213" y="1881505"/>
            <a:ext cx="42465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pitchFamily="34" charset="-122"/>
              </a:rPr>
              <a:t>夏天，炎热，阳光强烈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8213" y="2671128"/>
            <a:ext cx="4116387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松树林里有老松树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8213" y="3460115"/>
            <a:ext cx="43688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苍蝇和蜘蛛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巧遇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松脂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8225" y="4290060"/>
            <a:ext cx="3911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松脂不断滴下来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72188" y="1881505"/>
            <a:ext cx="27289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炎热夏天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72188" y="2671128"/>
            <a:ext cx="24844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松林老树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02338" y="3460115"/>
            <a:ext cx="33480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蝇蛛巧遇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87415" y="4168458"/>
            <a:ext cx="337820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不断滴脂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4" name="文本框 12"/>
          <p:cNvSpPr txBox="1"/>
          <p:nvPr/>
        </p:nvSpPr>
        <p:spPr>
          <a:xfrm>
            <a:off x="5466715" y="1821180"/>
            <a:ext cx="11049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→</a:t>
            </a:r>
          </a:p>
        </p:txBody>
      </p:sp>
      <p:sp>
        <p:nvSpPr>
          <p:cNvPr id="13335" name="文本框 15"/>
          <p:cNvSpPr txBox="1"/>
          <p:nvPr/>
        </p:nvSpPr>
        <p:spPr>
          <a:xfrm>
            <a:off x="5429250" y="3397885"/>
            <a:ext cx="57308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→</a:t>
            </a:r>
            <a:endParaRPr lang="zh-CN" altLang="en-US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6" name="文本框 16"/>
          <p:cNvSpPr txBox="1"/>
          <p:nvPr/>
        </p:nvSpPr>
        <p:spPr>
          <a:xfrm>
            <a:off x="5466715" y="2608580"/>
            <a:ext cx="864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→</a:t>
            </a:r>
            <a:endParaRPr lang="zh-CN" altLang="en-US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7" name="文本框 17"/>
          <p:cNvSpPr txBox="1"/>
          <p:nvPr/>
        </p:nvSpPr>
        <p:spPr>
          <a:xfrm>
            <a:off x="5429250" y="4106545"/>
            <a:ext cx="6953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→</a:t>
            </a:r>
            <a:endParaRPr lang="zh-CN" altLang="en-US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316865"/>
            <a:ext cx="9142095" cy="626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2"/>
          <p:cNvSpPr txBox="1"/>
          <p:nvPr/>
        </p:nvSpPr>
        <p:spPr>
          <a:xfrm>
            <a:off x="971550" y="765175"/>
            <a:ext cx="7694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松脂球变成化石所需条件</a:t>
            </a:r>
          </a:p>
        </p:txBody>
      </p:sp>
      <p:sp>
        <p:nvSpPr>
          <p:cNvPr id="8195" name="Text Box 3"/>
          <p:cNvSpPr txBox="1"/>
          <p:nvPr/>
        </p:nvSpPr>
        <p:spPr>
          <a:xfrm>
            <a:off x="2390775" y="1660525"/>
            <a:ext cx="32004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、时间漫长</a:t>
            </a:r>
          </a:p>
        </p:txBody>
      </p:sp>
      <p:sp>
        <p:nvSpPr>
          <p:cNvPr id="8196" name="Text Box 4"/>
          <p:cNvSpPr txBox="1"/>
          <p:nvPr/>
        </p:nvSpPr>
        <p:spPr>
          <a:xfrm>
            <a:off x="2447925" y="2466975"/>
            <a:ext cx="35052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、地壳运动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2466975" y="3275013"/>
            <a:ext cx="34671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、淹没森林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2505075" y="4192588"/>
            <a:ext cx="34290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、泥沙掩埋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 bldLvl="0" animBg="1"/>
      <p:bldP spid="819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我的文档\研究生事情\工作\教辅PPT制作\PPT图片\图片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955"/>
            <a:ext cx="9144000" cy="6209030"/>
          </a:xfrm>
          <a:prstGeom prst="rect">
            <a:avLst/>
          </a:prstGeom>
          <a:noFill/>
        </p:spPr>
      </p:pic>
      <p:pic>
        <p:nvPicPr>
          <p:cNvPr id="15361" name="图片 3" descr="kewen_副本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630" y="1060133"/>
            <a:ext cx="3649663" cy="4892675"/>
          </a:xfrm>
        </p:spPr>
      </p:pic>
      <p:sp>
        <p:nvSpPr>
          <p:cNvPr id="15362" name="Text Box 3"/>
          <p:cNvSpPr txBox="1"/>
          <p:nvPr/>
        </p:nvSpPr>
        <p:spPr>
          <a:xfrm>
            <a:off x="4222750" y="1201420"/>
            <a:ext cx="4464050" cy="4892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有个渔民带着儿子走过海滩。那孩子赤着脚，他踏着了沙土里一块硬东西，就把它挖了出来。</a:t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“爸爸，你看！”他快活地叫起来，“这是什么？”</a:t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他爸爸接过来，仔细看了看。</a:t>
            </a:r>
            <a:b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“这是琥珀，孩子。”他高兴地说，“有两个小东西关在里面呢，一个苍蝇，一个蜘蛛。这是很少见的。”</a:t>
            </a: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3" name="标题 32769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6096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b="1" dirty="0"/>
              <a:t>琥珀的发现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我的文档\研究生事情\工作\教辅PPT制作\PPT图片\图片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476672"/>
            <a:ext cx="9167813" cy="5976664"/>
          </a:xfrm>
          <a:prstGeom prst="rect">
            <a:avLst/>
          </a:prstGeom>
          <a:noFill/>
        </p:spPr>
      </p:pic>
      <p:sp>
        <p:nvSpPr>
          <p:cNvPr id="16386" name="矩形 34820"/>
          <p:cNvSpPr/>
          <p:nvPr/>
        </p:nvSpPr>
        <p:spPr>
          <a:xfrm rot="5400000">
            <a:off x="-449262" y="2566988"/>
            <a:ext cx="4435475" cy="638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endParaRPr lang="zh-CN" altLang="en-US" sz="3200" strike="noStrike" noProof="1">
              <a:ln w="9525" cap="flat" cmpd="sng">
                <a:solidFill>
                  <a:srgbClr val="000808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808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16387" name="矩形 34821"/>
          <p:cNvSpPr/>
          <p:nvPr/>
        </p:nvSpPr>
        <p:spPr>
          <a:xfrm rot="5400000">
            <a:off x="1647031" y="2029619"/>
            <a:ext cx="2457450" cy="503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endParaRPr lang="zh-CN" altLang="en-US" sz="3200" strike="noStrike" noProof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华文新魏" charset="0"/>
              <a:ea typeface="华文新魏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2209800"/>
            <a:ext cx="33956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3200" b="1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644" y="944877"/>
            <a:ext cx="7967345" cy="58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noProof="1">
                <a:ln w="9525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想象和推测要有科学依据</a:t>
            </a:r>
            <a:r>
              <a:rPr lang="en-US" altLang="zh-CN" sz="3200" b="1" noProof="1">
                <a:ln w="9525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endParaRPr lang="zh-CN" altLang="en-US" sz="3200" b="1" noProof="1">
              <a:latin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0763" y="944563"/>
            <a:ext cx="2305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科学小品文</a:t>
            </a:r>
          </a:p>
        </p:txBody>
      </p:sp>
      <p:sp>
        <p:nvSpPr>
          <p:cNvPr id="16390" name="文本框 1"/>
          <p:cNvSpPr txBox="1"/>
          <p:nvPr/>
        </p:nvSpPr>
        <p:spPr>
          <a:xfrm>
            <a:off x="4070350" y="2130425"/>
            <a:ext cx="4335463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科学小品文又叫文艺性说明文，它就是借助某些文学写作手法，将科学内容生动、形象地表达出来。因为写科学小品的目的就是为了向人们普及科学知识，所以它的科学性非常重要，内容必须合乎科学，引用的资料必须可靠，数据必须准确。</a:t>
            </a:r>
          </a:p>
        </p:txBody>
      </p:sp>
      <p:pic>
        <p:nvPicPr>
          <p:cNvPr id="16391" name="Picture 4" descr="c:\DOCUME~1\ADMINI~1\APPLIC~1\360se6\USERDA~1\Temp\A28D62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1793875"/>
            <a:ext cx="3065462" cy="4086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bldLvl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我的文档\研究生事情\工作\教辅PPT制作\PPT图片\图片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290"/>
            <a:ext cx="9144000" cy="6478905"/>
          </a:xfrm>
          <a:prstGeom prst="rect">
            <a:avLst/>
          </a:prstGeom>
          <a:noFill/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90550" y="31750"/>
            <a:ext cx="8075613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b="1" dirty="0">
                <a:solidFill>
                  <a:srgbClr val="990000"/>
                </a:solidFill>
                <a:ea typeface="楷体" panose="02010609060101010101" pitchFamily="49" charset="-122"/>
              </a:rPr>
              <a:t>小练笔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/>
          </p:nvPr>
        </p:nvSpPr>
        <p:spPr>
          <a:xfrm>
            <a:off x="534035" y="1174750"/>
            <a:ext cx="8075930" cy="225171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dirty="0">
                <a:latin typeface="Times New Roman" panose="02020603050405020304" pitchFamily="18" charset="0"/>
              </a:rPr>
              <a:t>其实自然界蕴藏着许多奥秘，在我们辽宁，也有这样神奇的古化石。在朝阳北票，有世界上第一批从恐龙向鸟类过渡的动物化石——中华龙鸟。发挥你的想象，推测一下中华龙鸟化石是怎样形成的？写一篇科学小品文。</a:t>
            </a: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5" y="2832735"/>
            <a:ext cx="4330065" cy="3837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6527" t="3903" r="7997" b="6720"/>
          <a:stretch>
            <a:fillRect/>
          </a:stretch>
        </p:blipFill>
        <p:spPr>
          <a:xfrm>
            <a:off x="4680585" y="2832735"/>
            <a:ext cx="4159250" cy="38074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我的文档\研究生事情\工作\教辅PPT制作\PPT图片\图片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90"/>
            <a:ext cx="9144000" cy="6478905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2707" t="6146" r="8929" b="5069"/>
          <a:stretch>
            <a:fillRect/>
          </a:stretch>
        </p:blipFill>
        <p:spPr>
          <a:xfrm>
            <a:off x="4458335" y="694055"/>
            <a:ext cx="4685030" cy="5441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694690"/>
            <a:ext cx="4458970" cy="5440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E:\我的文档\研究生事情\工作\教辅PPT制作\PPT图片\图片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</p:spPr>
      </p:pic>
      <p:sp>
        <p:nvSpPr>
          <p:cNvPr id="5" name="横卷形 6147"/>
          <p:cNvSpPr>
            <a:spLocks noChangeArrowheads="1"/>
          </p:cNvSpPr>
          <p:nvPr/>
        </p:nvSpPr>
        <p:spPr bwMode="auto">
          <a:xfrm>
            <a:off x="207958" y="476925"/>
            <a:ext cx="2160240" cy="791468"/>
          </a:xfrm>
          <a:prstGeom prst="horizont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bevel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3600" dirty="0">
                <a:latin typeface="Calibri" panose="020F0502020204030204" pitchFamily="34" charset="0"/>
                <a:ea typeface="微软雅黑" panose="020B0503020204020204" pitchFamily="34" charset="-122"/>
              </a:rPr>
              <a:t>字词过关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9285" y="3016885"/>
            <a:ext cx="823087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楷体_GB2312" pitchFamily="49" charset="-122"/>
                <a:ea typeface="楷体_GB2312" pitchFamily="49" charset="-122"/>
                <a:sym typeface="+mn-ea"/>
              </a:rPr>
              <a:t>                  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楷体_GB2312" pitchFamily="49" charset="-122"/>
                <a:ea typeface="楷体_GB2312" pitchFamily="49" charset="-122"/>
                <a:sym typeface="+mn-ea"/>
              </a:rPr>
              <a:t>  </a:t>
            </a:r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1001395" y="1600200"/>
            <a:ext cx="3409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松脂</a:t>
            </a:r>
            <a:endParaRPr lang="zh-CN" altLang="en-US" sz="4000"/>
          </a:p>
        </p:txBody>
      </p:sp>
      <p:sp>
        <p:nvSpPr>
          <p:cNvPr id="7" name="文本框 6"/>
          <p:cNvSpPr txBox="1"/>
          <p:nvPr/>
        </p:nvSpPr>
        <p:spPr>
          <a:xfrm>
            <a:off x="3780155" y="1600200"/>
            <a:ext cx="3318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拂拭 </a:t>
            </a:r>
            <a:endParaRPr lang="zh-CN" altLang="en-US" sz="4000"/>
          </a:p>
        </p:txBody>
      </p:sp>
      <p:sp>
        <p:nvSpPr>
          <p:cNvPr id="8" name="文本框 7"/>
          <p:cNvSpPr txBox="1"/>
          <p:nvPr/>
        </p:nvSpPr>
        <p:spPr>
          <a:xfrm>
            <a:off x="457200" y="2752725"/>
            <a:ext cx="2376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渗出</a:t>
            </a:r>
            <a:endParaRPr lang="zh-CN" altLang="en-US" sz="4000"/>
          </a:p>
        </p:txBody>
      </p:sp>
      <p:sp>
        <p:nvSpPr>
          <p:cNvPr id="9" name="文本框 8"/>
          <p:cNvSpPr txBox="1"/>
          <p:nvPr/>
        </p:nvSpPr>
        <p:spPr>
          <a:xfrm>
            <a:off x="6618605" y="1600200"/>
            <a:ext cx="1803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飒飒 </a:t>
            </a:r>
            <a:endParaRPr lang="zh-CN" altLang="en-US" sz="4000"/>
          </a:p>
        </p:txBody>
      </p:sp>
      <p:sp>
        <p:nvSpPr>
          <p:cNvPr id="10" name="文本框 9"/>
          <p:cNvSpPr txBox="1"/>
          <p:nvPr/>
        </p:nvSpPr>
        <p:spPr>
          <a:xfrm>
            <a:off x="3780155" y="2752725"/>
            <a:ext cx="1722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澎湃 </a:t>
            </a:r>
            <a:endParaRPr lang="zh-CN" altLang="en-US" sz="4000"/>
          </a:p>
        </p:txBody>
      </p:sp>
      <p:sp>
        <p:nvSpPr>
          <p:cNvPr id="11" name="文本框 10"/>
          <p:cNvSpPr txBox="1"/>
          <p:nvPr/>
        </p:nvSpPr>
        <p:spPr>
          <a:xfrm>
            <a:off x="6618605" y="2752725"/>
            <a:ext cx="1752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黏稠  </a:t>
            </a:r>
            <a:endParaRPr lang="zh-CN" altLang="en-US" sz="4000"/>
          </a:p>
        </p:txBody>
      </p:sp>
      <p:sp>
        <p:nvSpPr>
          <p:cNvPr id="13" name="文本框 12"/>
          <p:cNvSpPr txBox="1"/>
          <p:nvPr/>
        </p:nvSpPr>
        <p:spPr>
          <a:xfrm>
            <a:off x="1001395" y="3905885"/>
            <a:ext cx="2437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掸翅膀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   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48070" y="3905885"/>
            <a:ext cx="1751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热辣辣</a:t>
            </a:r>
            <a:endParaRPr lang="zh-CN" altLang="en-US" sz="4000"/>
          </a:p>
        </p:txBody>
      </p:sp>
      <p:sp>
        <p:nvSpPr>
          <p:cNvPr id="15" name="文本框 14"/>
          <p:cNvSpPr txBox="1"/>
          <p:nvPr/>
        </p:nvSpPr>
        <p:spPr>
          <a:xfrm>
            <a:off x="937895" y="5024755"/>
            <a:ext cx="3473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翻腾怒吼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  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75250" y="5024755"/>
            <a:ext cx="3246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前俯后仰 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 descr="山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76672"/>
            <a:ext cx="9144000" cy="864095"/>
          </a:xfrm>
          <a:prstGeom prst="rect">
            <a:avLst/>
          </a:prstGeom>
        </p:spPr>
      </p:pic>
      <p:pic>
        <p:nvPicPr>
          <p:cNvPr id="4098" name="Picture 2" descr="E:\我的文档\研究生事情\工作\教辅PPT制作\PPT图片\图片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1340768"/>
            <a:ext cx="9167813" cy="5112568"/>
          </a:xfrm>
          <a:prstGeom prst="rect">
            <a:avLst/>
          </a:prstGeom>
          <a:noFill/>
        </p:spPr>
      </p:pic>
      <p:sp>
        <p:nvSpPr>
          <p:cNvPr id="7" name="横卷形 6147"/>
          <p:cNvSpPr>
            <a:spLocks noChangeArrowheads="1"/>
          </p:cNvSpPr>
          <p:nvPr/>
        </p:nvSpPr>
        <p:spPr bwMode="auto">
          <a:xfrm>
            <a:off x="279966" y="512981"/>
            <a:ext cx="2160240" cy="791468"/>
          </a:xfrm>
          <a:prstGeom prst="horizontalScrol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bevel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3600" dirty="0">
                <a:latin typeface="Calibri" panose="020F0502020204030204" pitchFamily="34" charset="0"/>
                <a:ea typeface="微软雅黑" panose="020B0503020204020204" pitchFamily="34" charset="-122"/>
              </a:rPr>
              <a:t>琥珀简介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699" y="1413172"/>
            <a:ext cx="4968552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琥珀：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是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5000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多万年前松树脂的化石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，质地似脂似玉，似胶似石，玲珑剔透，光彩夺目。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颜色有淡黄色，褐色，或红褐色。燃烧时有香味，摩擦生电，可做琥珀酸和漆，也可入药，或做装饰品。在琥珀这种化石的植物脂内，常常包裹有植物碎屑和各种远古的小动物。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148" name="图片 7173" descr="琥珀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0035" y="2319655"/>
            <a:ext cx="3013075" cy="2605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1265" descr="琥珀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462"/>
            <a:ext cx="4572000" cy="344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图片 11266" descr="昆虫琥珀化石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11267" descr="昆虫琥珀化石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03600"/>
            <a:ext cx="45720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11268" descr="昆虫琥珀化石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1269">
            <a:hlinkClick r:id="rId7" action="ppaction://hlinkfile"/>
          </p:cNvPr>
          <p:cNvSpPr txBox="1"/>
          <p:nvPr/>
        </p:nvSpPr>
        <p:spPr>
          <a:xfrm>
            <a:off x="3429000" y="2376488"/>
            <a:ext cx="2286000" cy="2122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  <a:hlinkClick r:id="rId8" action="ppaction://hlinkfile"/>
              </a:rPr>
              <a:t>琥珀欣赏</a:t>
            </a:r>
            <a:endParaRPr lang="zh-CN" altLang="en-US" sz="6600" b="1" dirty="0">
              <a:solidFill>
                <a:schemeClr val="bg1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我的文档\研究生事情\工作\教辅PPT制作\PPT图片\图片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" y="440477"/>
            <a:ext cx="9144000" cy="5976664"/>
          </a:xfrm>
          <a:prstGeom prst="rect">
            <a:avLst/>
          </a:prstGeom>
          <a:noFill/>
        </p:spPr>
      </p:pic>
      <p:pic>
        <p:nvPicPr>
          <p:cNvPr id="10242" name="图片 4097" descr="琥珀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4075" y="964565"/>
            <a:ext cx="7550150" cy="525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 descr="山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76672"/>
            <a:ext cx="9144000" cy="864095"/>
          </a:xfrm>
          <a:prstGeom prst="rect">
            <a:avLst/>
          </a:prstGeom>
        </p:spPr>
      </p:pic>
      <p:pic>
        <p:nvPicPr>
          <p:cNvPr id="23554" name="Picture 2" descr="E:\我的文档\研究生事情\工作\教辅PPT制作\PPT图片\图片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</p:spPr>
      </p:pic>
      <p:sp>
        <p:nvSpPr>
          <p:cNvPr id="7" name="横卷形 6147"/>
          <p:cNvSpPr>
            <a:spLocks noChangeArrowheads="1"/>
          </p:cNvSpPr>
          <p:nvPr/>
        </p:nvSpPr>
        <p:spPr bwMode="auto">
          <a:xfrm>
            <a:off x="531495" y="444500"/>
            <a:ext cx="2521585" cy="791210"/>
          </a:xfrm>
          <a:prstGeom prst="horizontalScrol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bevel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3600" dirty="0">
                <a:latin typeface="Calibri" panose="020F0502020204030204" pitchFamily="34" charset="0"/>
                <a:ea typeface="微软雅黑" panose="020B0503020204020204" pitchFamily="34" charset="-122"/>
              </a:rPr>
              <a:t>琥珀的样子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150" y="1400810"/>
            <a:ext cx="502285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在那块透明的琥珀里，两个小东西仍旧好好地躺着。我们可以看见它们身上的每一根毫毛，还可以想象它们当时在粘稠的松脂里怎样挣扎，因为它们的腿的四周现出好几圈黑色的圆环。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内容占位符 15362" descr="苍蝇、蜘蛛琥珀图"/>
          <p:cNvPicPr>
            <a:picLocks noGrp="1" noChangeAspect="1"/>
          </p:cNvPicPr>
          <p:nvPr>
            <p:ph idx="1"/>
          </p:nvPr>
        </p:nvPicPr>
        <p:blipFill>
          <a:blip r:embed="rId4"/>
          <a:srcRect l="13978" t="3745" r="11267" b="16692"/>
          <a:stretch>
            <a:fillRect/>
          </a:stretch>
        </p:blipFill>
        <p:spPr>
          <a:xfrm>
            <a:off x="250190" y="1924685"/>
            <a:ext cx="3709035" cy="300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 descr="E:\我的文档\研究生事情\工作\教辅PPT制作\PPT图片\图片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3999" cy="5976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6885" y="2174240"/>
            <a:ext cx="8441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推测：根据已经知道的事情来想象 不知道的事情。</a:t>
            </a:r>
            <a:endParaRPr lang="zh-CN" altLang="en-US" sz="3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419" y="3584386"/>
            <a:ext cx="763284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已知：琥珀的样子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_GB2312" pitchFamily="49" charset="-122"/>
                <a:ea typeface="宋体" panose="02010600030101010101" pitchFamily="2" charset="-122"/>
                <a:sym typeface="+mn-ea"/>
              </a:rPr>
              <a:t>未知：琥珀的形成过程和条件</a:t>
            </a:r>
            <a:endParaRPr lang="zh-CN" altLang="en-US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292" name="矩形 12291"/>
          <p:cNvSpPr>
            <a:spLocks noTextEdit="1"/>
          </p:cNvSpPr>
          <p:nvPr/>
        </p:nvSpPr>
        <p:spPr>
          <a:xfrm>
            <a:off x="2999105" y="782320"/>
            <a:ext cx="2626995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3"/>
              </a:avLst>
            </a:prstTxWarp>
            <a:normAutofit fontScale="97500" lnSpcReduction="10000"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隶书" charset="0"/>
                <a:ea typeface="隶书" charset="0"/>
              </a:rPr>
              <a:t>推测？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E:\我的文档\研究生事情\工作\教辅PPT制作\PPT图片\图片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6048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204864"/>
            <a:ext cx="80648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</a:p>
        </p:txBody>
      </p:sp>
      <p:sp>
        <p:nvSpPr>
          <p:cNvPr id="13313" name="文本框 24577"/>
          <p:cNvSpPr txBox="1"/>
          <p:nvPr/>
        </p:nvSpPr>
        <p:spPr>
          <a:xfrm>
            <a:off x="456883" y="-474980"/>
            <a:ext cx="790257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          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6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问题：</a:t>
            </a:r>
          </a:p>
          <a:p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琥珀的形成要经过哪两个阶段？分别需要哪些条件？理由是什么？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提示：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1、读课文1-12自然段，边读边想象当时的情景，用“——”划出相关句子。</a:t>
            </a:r>
          </a:p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    2、小组讨论交流，完善答案，填写表格。</a:t>
            </a:r>
          </a:p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 3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、各小组选出一人汇报答案。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我的文档\研究生事情\工作\教辅PPT制作\PPT图片\图片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" y="270510"/>
            <a:ext cx="9178925" cy="6332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545" y="1556385"/>
            <a:ext cx="8199120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None/>
            </a:pP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             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   松脂球               化石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3347720" y="3688080"/>
            <a:ext cx="3314700" cy="2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95300" y="1556385"/>
            <a:ext cx="8309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70C0"/>
                </a:solidFill>
              </a:rPr>
              <a:t>形成这个琥珀需要经过哪两个阶段？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PresentationFormat>全屏显示(4:3)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仿宋</vt:lpstr>
      <vt:lpstr>黑体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松脂球形成所需条件</vt:lpstr>
      <vt:lpstr>PowerPoint 演示文稿</vt:lpstr>
      <vt:lpstr>琥珀的发现</vt:lpstr>
      <vt:lpstr>PowerPoint 演示文稿</vt:lpstr>
      <vt:lpstr>小练笔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2016-09-08T08:28:00Z</dcterms:created>
  <dcterms:modified xsi:type="dcterms:W3CDTF">2019-11-19T02:00:11Z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