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gif" ContentType="image/gif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4" r:id="rId4"/>
  </p:sldMasterIdLst>
  <p:notesMasterIdLst>
    <p:notesMasterId r:id="rId7"/>
  </p:notesMasterIdLst>
  <p:sldIdLst>
    <p:sldId id="369" r:id="rId5"/>
    <p:sldId id="566" r:id="rId6"/>
    <p:sldId id="543" r:id="rId8"/>
    <p:sldId id="411" r:id="rId9"/>
    <p:sldId id="567" r:id="rId10"/>
    <p:sldId id="565" r:id="rId11"/>
    <p:sldId id="486" r:id="rId12"/>
    <p:sldId id="482" r:id="rId13"/>
    <p:sldId id="568" r:id="rId14"/>
    <p:sldId id="485" r:id="rId15"/>
    <p:sldId id="490" r:id="rId16"/>
    <p:sldId id="491" r:id="rId17"/>
    <p:sldId id="462" r:id="rId18"/>
    <p:sldId id="587" r:id="rId19"/>
    <p:sldId id="588" r:id="rId20"/>
    <p:sldId id="488" r:id="rId21"/>
    <p:sldId id="502" r:id="rId22"/>
    <p:sldId id="463" r:id="rId23"/>
    <p:sldId id="495" r:id="rId24"/>
    <p:sldId id="512" r:id="rId25"/>
    <p:sldId id="511" r:id="rId26"/>
    <p:sldId id="513" r:id="rId27"/>
    <p:sldId id="564" r:id="rId28"/>
    <p:sldId id="443" r:id="rId2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kb1.com" initials="x" lastIdx="1" clrIdx="0"/>
  <p:cmAuthor id="2" name="新课标第一网" initials="新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155755"/>
    <a:srgbClr val="149494"/>
    <a:srgbClr val="EB2A03"/>
    <a:srgbClr val="F86B14"/>
    <a:srgbClr val="0000FF"/>
    <a:srgbClr val="F8F084"/>
    <a:srgbClr val="0F3E3D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000"/>
  </p:normalViewPr>
  <p:slideViewPr>
    <p:cSldViewPr showGuides="1">
      <p:cViewPr varScale="1">
        <p:scale>
          <a:sx n="84" d="100"/>
          <a:sy n="84" d="100"/>
        </p:scale>
        <p:origin x="-1554" y="-78"/>
      </p:cViewPr>
      <p:guideLst>
        <p:guide orient="horz" pos="2411"/>
        <p:guide pos="274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3" Type="http://schemas.openxmlformats.org/officeDocument/2006/relationships/commentAuthors" Target="commentAuthors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/>
          <p:nvPr>
            <p:ph type="sldImg"/>
          </p:nvPr>
        </p:nvSpPr>
        <p:spPr>
          <a:xfrm>
            <a:off x="1050925" y="754063"/>
            <a:ext cx="4572000" cy="3294062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099" name="Rectangle 3"/>
          <p:cNvSpPr>
            <a:spLocks noGrp="1"/>
          </p:cNvSpPr>
          <p:nvPr>
            <p:ph type="body" sz="quarter"/>
          </p:nvPr>
        </p:nvSpPr>
        <p:spPr>
          <a:xfrm>
            <a:off x="538163" y="4387850"/>
            <a:ext cx="5780087" cy="3952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
第二级
第三级
第四级
第五级</a:t>
            </a:r>
            <a:endParaRPr lang="zh-CN" alt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49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6800"/>
            <a:ext cx="29749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121BC82-58BA-491B-BA34-E2BF3CF1C1A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幻灯片图像占位符 1"/>
          <p:cNvSpPr/>
          <p:nvPr>
            <p:ph type="sldImg"/>
          </p:nvPr>
        </p:nvSpPr>
        <p:spPr>
          <a:ln/>
        </p:spPr>
      </p:sp>
      <p:sp>
        <p:nvSpPr>
          <p:cNvPr id="7170" name="文本占位符 2"/>
          <p:cNvSpPr>
            <a:spLocks noGrp="1"/>
          </p:cNvSpPr>
          <p:nvPr>
            <p:ph type="body"/>
          </p:nvPr>
        </p:nvSpPr>
        <p:spPr>
          <a:ln/>
        </p:spPr>
        <p:txBody>
          <a:bodyPr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幻灯片图像占位符 1"/>
          <p:cNvSpPr/>
          <p:nvPr>
            <p:ph type="sldImg"/>
          </p:nvPr>
        </p:nvSpPr>
        <p:spPr>
          <a:ln/>
        </p:spPr>
      </p:sp>
      <p:sp>
        <p:nvSpPr>
          <p:cNvPr id="9218" name="文本占位符 2"/>
          <p:cNvSpPr>
            <a:spLocks noGrp="1"/>
          </p:cNvSpPr>
          <p:nvPr>
            <p:ph type="body"/>
          </p:nvPr>
        </p:nvSpPr>
        <p:spPr>
          <a:ln/>
        </p:spPr>
        <p:txBody>
          <a:bodyPr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754063"/>
            <a:ext cx="4391025" cy="3294062"/>
          </a:xfrm>
          <a:ln/>
        </p:spPr>
      </p:sp>
      <p:sp>
        <p:nvSpPr>
          <p:cNvPr id="11266" name="备注占位符 2"/>
          <p:cNvSpPr>
            <a:spLocks noGrp="1"/>
          </p:cNvSpPr>
          <p:nvPr>
            <p:ph type="body"/>
          </p:nvPr>
        </p:nvSpPr>
        <p:spPr>
          <a:ln/>
        </p:spPr>
        <p:txBody>
          <a:bodyPr wrap="square" lIns="91440" tIns="45720" rIns="91440" bIns="45720" anchor="t" anchorCtr="0"/>
          <a:p>
            <a:pPr lvl="0"/>
            <a:endParaRPr lang="zh-CN" altLang="en-US" dirty="0"/>
          </a:p>
        </p:txBody>
      </p:sp>
      <p:sp>
        <p:nvSpPr>
          <p:cNvPr id="1126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3025" y="8686800"/>
            <a:ext cx="2974975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p>
            <a:pPr lvl="0" algn="r">
              <a:buFont typeface="Arial" panose="020B0604020202020204" pitchFamily="34" charset="0"/>
              <a:buChar char="•"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幻灯片图像占位符 1"/>
          <p:cNvSpPr/>
          <p:nvPr>
            <p:ph type="sldImg"/>
          </p:nvPr>
        </p:nvSpPr>
        <p:spPr>
          <a:ln/>
        </p:spPr>
      </p:sp>
      <p:sp>
        <p:nvSpPr>
          <p:cNvPr id="15362" name="文本占位符 2"/>
          <p:cNvSpPr>
            <a:spLocks noGrp="1"/>
          </p:cNvSpPr>
          <p:nvPr>
            <p:ph type="body"/>
          </p:nvPr>
        </p:nvSpPr>
        <p:spPr>
          <a:ln/>
        </p:spPr>
        <p:txBody>
          <a:bodyPr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幻灯片图像占位符 1"/>
          <p:cNvSpPr/>
          <p:nvPr>
            <p:ph type="sldImg"/>
          </p:nvPr>
        </p:nvSpPr>
        <p:spPr>
          <a:ln/>
        </p:spPr>
      </p:sp>
      <p:sp>
        <p:nvSpPr>
          <p:cNvPr id="28674" name="文本占位符 2"/>
          <p:cNvSpPr>
            <a:spLocks noGrp="1"/>
          </p:cNvSpPr>
          <p:nvPr>
            <p:ph type="body"/>
          </p:nvPr>
        </p:nvSpPr>
        <p:spPr>
          <a:ln/>
        </p:spPr>
        <p:txBody>
          <a:bodyPr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85800"/>
            <a:ext cx="854075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85800"/>
            <a:ext cx="854075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85800"/>
            <a:ext cx="854075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27F3864-7EFE-4542-B548-C42FFF13F875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7.wmf"/><Relationship Id="rId1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wmf"/><Relationship Id="rId1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wmf"/><Relationship Id="rId1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3.wmf"/><Relationship Id="rId2" Type="http://schemas.openxmlformats.org/officeDocument/2006/relationships/oleObject" Target="../embeddings/oleObject6.bin"/><Relationship Id="rId1" Type="http://schemas.openxmlformats.org/officeDocument/2006/relationships/image" Target="../media/image12.GIF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8" Type="http://schemas.openxmlformats.org/officeDocument/2006/relationships/image" Target="../media/image17.wmf"/><Relationship Id="rId7" Type="http://schemas.openxmlformats.org/officeDocument/2006/relationships/oleObject" Target="../embeddings/oleObject10.bin"/><Relationship Id="rId6" Type="http://schemas.openxmlformats.org/officeDocument/2006/relationships/image" Target="../media/image16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5.w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14.wmf"/><Relationship Id="rId12" Type="http://schemas.openxmlformats.org/officeDocument/2006/relationships/vmlDrawing" Target="../drawings/vmlDrawing6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18.wmf"/><Relationship Id="rId1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0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9.wmf"/><Relationship Id="rId1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6.xml"/><Relationship Id="rId1" Type="http://schemas.openxmlformats.org/officeDocument/2006/relationships/hyperlink" Target="142fb1924eeb95e08cbde22c0514ce1e.mp4" TargetMode="External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8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5.bin"/><Relationship Id="rId3" Type="http://schemas.openxmlformats.org/officeDocument/2006/relationships/image" Target="../media/image22.wmf"/><Relationship Id="rId2" Type="http://schemas.openxmlformats.org/officeDocument/2006/relationships/oleObject" Target="../embeddings/oleObject14.bin"/><Relationship Id="rId1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9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6.wmf"/><Relationship Id="rId2" Type="http://schemas.openxmlformats.org/officeDocument/2006/relationships/oleObject" Target="../embeddings/oleObject16.bin"/><Relationship Id="rId1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1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Rectangle 5"/>
          <p:cNvSpPr/>
          <p:nvPr/>
        </p:nvSpPr>
        <p:spPr>
          <a:xfrm>
            <a:off x="1908175" y="2420938"/>
            <a:ext cx="4303713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pPr algn="ctr"/>
            <a:r>
              <a:rPr lang="en-US" altLang="zh-CN" sz="4400">
                <a:solidFill>
                  <a:srgbClr val="CC0066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</a:t>
            </a:r>
            <a:r>
              <a:rPr lang="zh-CN" alt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勾股定理（</a:t>
            </a:r>
            <a:r>
              <a:rPr lang="en-US" altLang="zh-CN" sz="4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</a:t>
            </a:r>
            <a:endParaRPr lang="zh-CN" altLang="en-US" sz="44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5122" name="Text Box 4"/>
          <p:cNvSpPr txBox="1"/>
          <p:nvPr/>
        </p:nvSpPr>
        <p:spPr>
          <a:xfrm>
            <a:off x="107950" y="620713"/>
            <a:ext cx="8375650" cy="706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4000" dirty="0">
                <a:solidFill>
                  <a:srgbClr val="070707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人教版八年级数学下册</a:t>
            </a:r>
            <a:endParaRPr lang="zh-CN" altLang="en-US" sz="4000" dirty="0">
              <a:solidFill>
                <a:srgbClr val="070707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5123" name="Rectangle 5"/>
          <p:cNvSpPr/>
          <p:nvPr/>
        </p:nvSpPr>
        <p:spPr>
          <a:xfrm>
            <a:off x="3563938" y="3429000"/>
            <a:ext cx="4221162" cy="64452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ctr"/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----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勾股定理的应用</a:t>
            </a:r>
            <a:endParaRPr lang="zh-CN" altLang="en-US" sz="36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5124" name="Text Box 4"/>
          <p:cNvSpPr txBox="1"/>
          <p:nvPr/>
        </p:nvSpPr>
        <p:spPr>
          <a:xfrm>
            <a:off x="4643438" y="4940300"/>
            <a:ext cx="4646612" cy="6461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3600" dirty="0">
                <a:solidFill>
                  <a:srgbClr val="070707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西平四中</a:t>
            </a:r>
            <a:r>
              <a:rPr lang="en-US" altLang="zh-CN" sz="3600" dirty="0">
                <a:solidFill>
                  <a:srgbClr val="070707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sz="3600" dirty="0">
                <a:solidFill>
                  <a:srgbClr val="070707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黄文静</a:t>
            </a:r>
            <a:endParaRPr lang="zh-CN" altLang="en-US" sz="3600" dirty="0">
              <a:solidFill>
                <a:srgbClr val="070707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8433" name="组合 29"/>
          <p:cNvGrpSpPr/>
          <p:nvPr/>
        </p:nvGrpSpPr>
        <p:grpSpPr>
          <a:xfrm>
            <a:off x="5835650" y="2211388"/>
            <a:ext cx="3087688" cy="3279775"/>
            <a:chOff x="5090570" y="2276872"/>
            <a:chExt cx="3088253" cy="3278495"/>
          </a:xfrm>
        </p:grpSpPr>
        <p:grpSp>
          <p:nvGrpSpPr>
            <p:cNvPr id="18434" name="组合 30"/>
            <p:cNvGrpSpPr/>
            <p:nvPr/>
          </p:nvGrpSpPr>
          <p:grpSpPr>
            <a:xfrm>
              <a:off x="5090570" y="2276872"/>
              <a:ext cx="3088253" cy="3278495"/>
              <a:chOff x="5090570" y="2276872"/>
              <a:chExt cx="3088253" cy="3278495"/>
            </a:xfrm>
          </p:grpSpPr>
          <p:grpSp>
            <p:nvGrpSpPr>
              <p:cNvPr id="18435" name="组合 32"/>
              <p:cNvGrpSpPr/>
              <p:nvPr/>
            </p:nvGrpSpPr>
            <p:grpSpPr>
              <a:xfrm>
                <a:off x="5090570" y="2276872"/>
                <a:ext cx="3088253" cy="2952390"/>
                <a:chOff x="5090570" y="2276872"/>
                <a:chExt cx="3088253" cy="2952390"/>
              </a:xfrm>
            </p:grpSpPr>
            <p:sp>
              <p:nvSpPr>
                <p:cNvPr id="18436" name="矩形 43"/>
                <p:cNvSpPr/>
                <p:nvPr/>
              </p:nvSpPr>
              <p:spPr>
                <a:xfrm>
                  <a:off x="5724127" y="2276872"/>
                  <a:ext cx="229957" cy="2808312"/>
                </a:xfrm>
                <a:prstGeom prst="rect">
                  <a:avLst/>
                </a:prstGeom>
                <a:solidFill>
                  <a:srgbClr val="F86B14"/>
                </a:solidFill>
                <a:ln w="9525">
                  <a:noFill/>
                </a:ln>
              </p:spPr>
              <p:txBody>
                <a:bodyPr anchor="t" anchorCtr="0"/>
                <a:p>
                  <a:endParaRPr lang="zh-CN" altLang="en-US" sz="2800" dirty="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5" name="矩形 44"/>
                <p:cNvSpPr/>
                <p:nvPr/>
              </p:nvSpPr>
              <p:spPr bwMode="auto">
                <a:xfrm>
                  <a:off x="5090570" y="5084531"/>
                  <a:ext cx="3088253" cy="144731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defRPr/>
                  </a:pPr>
                  <a:endParaRPr kumimoji="0" lang="zh-CN" altLang="en-US" sz="280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cxnSp>
              <p:nvCxnSpPr>
                <p:cNvPr id="18438" name="直接连接符 45"/>
                <p:cNvCxnSpPr/>
                <p:nvPr/>
              </p:nvCxnSpPr>
              <p:spPr>
                <a:xfrm flipV="1">
                  <a:off x="5090570" y="5076596"/>
                  <a:ext cx="3055231" cy="8887"/>
                </a:xfrm>
                <a:prstGeom prst="line">
                  <a:avLst/>
                </a:prstGeom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439" name="直接连接符 46"/>
                <p:cNvCxnSpPr/>
                <p:nvPr/>
              </p:nvCxnSpPr>
              <p:spPr>
                <a:xfrm>
                  <a:off x="5954084" y="2276872"/>
                  <a:ext cx="0" cy="2808312"/>
                </a:xfrm>
                <a:prstGeom prst="line">
                  <a:avLst/>
                </a:prstGeom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sp>
            <p:nvSpPr>
              <p:cNvPr id="18440" name="椭圆 33"/>
              <p:cNvSpPr/>
              <p:nvPr/>
            </p:nvSpPr>
            <p:spPr>
              <a:xfrm>
                <a:off x="5882658" y="3068960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</a:ln>
            </p:spPr>
            <p:txBody>
              <a:bodyPr anchor="t" anchorCtr="0"/>
              <a:p>
                <a:endPara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41" name="椭圆 34"/>
              <p:cNvSpPr/>
              <p:nvPr/>
            </p:nvSpPr>
            <p:spPr>
              <a:xfrm>
                <a:off x="5882658" y="3515522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</a:ln>
            </p:spPr>
            <p:txBody>
              <a:bodyPr anchor="t" anchorCtr="0"/>
              <a:p>
                <a:endPara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42" name="椭圆 35"/>
              <p:cNvSpPr/>
              <p:nvPr/>
            </p:nvSpPr>
            <p:spPr>
              <a:xfrm>
                <a:off x="7092280" y="4998662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</a:ln>
            </p:spPr>
            <p:txBody>
              <a:bodyPr anchor="t" anchorCtr="0"/>
              <a:p>
                <a:endPara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43" name="椭圆 36"/>
              <p:cNvSpPr/>
              <p:nvPr/>
            </p:nvSpPr>
            <p:spPr>
              <a:xfrm>
                <a:off x="7682858" y="5000348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</a:ln>
            </p:spPr>
            <p:txBody>
              <a:bodyPr anchor="t" anchorCtr="0"/>
              <a:p>
                <a:endPara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cxnSp>
            <p:nvCxnSpPr>
              <p:cNvPr id="18444" name="直接连接符 37"/>
              <p:cNvCxnSpPr>
                <a:stCxn id="18440" idx="5"/>
                <a:endCxn id="18442" idx="0"/>
              </p:cNvCxnSpPr>
              <p:nvPr/>
            </p:nvCxnSpPr>
            <p:spPr>
              <a:xfrm>
                <a:off x="6005583" y="3191885"/>
                <a:ext cx="1158705" cy="1806777"/>
              </a:xfrm>
              <a:prstGeom prst="line">
                <a:avLst/>
              </a:prstGeom>
              <a:ln w="25400" cap="flat" cmpd="sng">
                <a:solidFill>
                  <a:srgbClr val="EB2A0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445" name="直接连接符 38"/>
              <p:cNvCxnSpPr>
                <a:stCxn id="18440" idx="5"/>
                <a:endCxn id="18442" idx="0"/>
              </p:cNvCxnSpPr>
              <p:nvPr/>
            </p:nvCxnSpPr>
            <p:spPr>
              <a:xfrm>
                <a:off x="5925662" y="3530575"/>
                <a:ext cx="1749566" cy="1506030"/>
              </a:xfrm>
              <a:prstGeom prst="line">
                <a:avLst/>
              </a:prstGeom>
              <a:ln w="25400" cap="flat" cmpd="sng">
                <a:solidFill>
                  <a:srgbClr val="269999"/>
                </a:solidFill>
                <a:prstDash val="sysDash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18446" name="文本框 39"/>
              <p:cNvSpPr txBox="1"/>
              <p:nvPr/>
            </p:nvSpPr>
            <p:spPr>
              <a:xfrm>
                <a:off x="5940152" y="2693817"/>
                <a:ext cx="400082" cy="52179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eaLnBrk="0" hangingPunct="0"/>
                <a:r>
                  <a:rPr lang="en-US" altLang="zh-CN" sz="2800" i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sz="28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47" name="文本框 40"/>
              <p:cNvSpPr txBox="1"/>
              <p:nvPr/>
            </p:nvSpPr>
            <p:spPr>
              <a:xfrm>
                <a:off x="6919517" y="5033573"/>
                <a:ext cx="400082" cy="52179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eaLnBrk="0" hangingPunct="0"/>
                <a:r>
                  <a:rPr lang="en-US" altLang="zh-CN" sz="2800" i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sz="28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48" name="文本框 41"/>
              <p:cNvSpPr txBox="1"/>
              <p:nvPr/>
            </p:nvSpPr>
            <p:spPr>
              <a:xfrm>
                <a:off x="7559941" y="5027690"/>
                <a:ext cx="439455" cy="52179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eaLnBrk="0" hangingPunct="0"/>
                <a:r>
                  <a:rPr lang="en-US" altLang="zh-CN" sz="2800" i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D</a:t>
                </a:r>
                <a:endParaRPr lang="en-US" altLang="zh-CN" sz="28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49" name="文本框 42"/>
              <p:cNvSpPr txBox="1"/>
              <p:nvPr/>
            </p:nvSpPr>
            <p:spPr>
              <a:xfrm>
                <a:off x="5527851" y="3373249"/>
                <a:ext cx="420404" cy="52179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eaLnBrk="0" hangingPunct="0"/>
                <a:r>
                  <a:rPr lang="en-US" altLang="zh-CN" sz="2800" i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C</a:t>
                </a:r>
                <a:endParaRPr lang="en-US" altLang="zh-CN" sz="28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8450" name="文本框 31"/>
            <p:cNvSpPr txBox="1"/>
            <p:nvPr/>
          </p:nvSpPr>
          <p:spPr>
            <a:xfrm>
              <a:off x="5724128" y="4998073"/>
              <a:ext cx="617270" cy="52179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zh-CN" sz="2800" i="1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r>
                <a:rPr lang="zh-CN" altLang="en-US" sz="28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 </a:t>
              </a:r>
              <a:endParaRPr lang="zh-CN" alt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3" name="文本框 47"/>
          <p:cNvSpPr txBox="1"/>
          <p:nvPr/>
        </p:nvSpPr>
        <p:spPr>
          <a:xfrm>
            <a:off x="298450" y="2039938"/>
            <a:ext cx="5815013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解：在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Rt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△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ABC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中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根据勾股定理得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1269" name="文本框 48"/>
          <p:cNvSpPr txBox="1"/>
          <p:nvPr/>
        </p:nvSpPr>
        <p:spPr>
          <a:xfrm>
            <a:off x="539750" y="2562225"/>
            <a:ext cx="4403725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OB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AB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-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OA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=2.6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-2.4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=1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，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4" name="文本框 49"/>
          <p:cNvSpPr txBox="1"/>
          <p:nvPr/>
        </p:nvSpPr>
        <p:spPr>
          <a:xfrm>
            <a:off x="4645025" y="2563813"/>
            <a:ext cx="1479550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∴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OB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=1.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50"/>
          <p:cNvSpPr txBox="1"/>
          <p:nvPr/>
        </p:nvSpPr>
        <p:spPr>
          <a:xfrm>
            <a:off x="523875" y="3051175"/>
            <a:ext cx="5181600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在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Rt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△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COD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中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根据勾股定理得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6" name="文本框 51"/>
          <p:cNvSpPr txBox="1"/>
          <p:nvPr/>
        </p:nvSpPr>
        <p:spPr>
          <a:xfrm>
            <a:off x="468313" y="3559175"/>
            <a:ext cx="5499100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OD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CD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-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OC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=2.6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-(2.4-0.5)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=3.15,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7" name="对象 3"/>
          <p:cNvGraphicFramePr>
            <a:graphicFrameLocks noChangeAspect="1"/>
          </p:cNvGraphicFramePr>
          <p:nvPr/>
        </p:nvGraphicFramePr>
        <p:xfrm>
          <a:off x="539750" y="4194175"/>
          <a:ext cx="26733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346200" imgH="228600" progId="Equation.DSMT4">
                  <p:embed/>
                </p:oleObj>
              </mc:Choice>
              <mc:Fallback>
                <p:oleObj name="" r:id="rId1" imgW="1346200" imgH="228600" progId="Equation.DSMT4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750" y="4194175"/>
                        <a:ext cx="2673350" cy="452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4"/>
          <p:cNvGraphicFramePr>
            <a:graphicFrameLocks noChangeAspect="1"/>
          </p:cNvGraphicFramePr>
          <p:nvPr/>
        </p:nvGraphicFramePr>
        <p:xfrm>
          <a:off x="468313" y="4822825"/>
          <a:ext cx="47386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3" imgW="2159000" imgH="203200" progId="Equation.DSMT4">
                  <p:embed/>
                </p:oleObj>
              </mc:Choice>
              <mc:Fallback>
                <p:oleObj name="" r:id="rId3" imgW="2159000" imgH="2032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313" y="4822825"/>
                        <a:ext cx="4738687" cy="444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53"/>
          <p:cNvSpPr txBox="1"/>
          <p:nvPr/>
        </p:nvSpPr>
        <p:spPr>
          <a:xfrm>
            <a:off x="395288" y="5267325"/>
            <a:ext cx="8137525" cy="11239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lnSpc>
                <a:spcPct val="12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∴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梯子的顶端沿墙下滑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0.5m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时，梯子底端并不是也外移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0.5m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，而是外移约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0.77m.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8459" name="文本框 27"/>
          <p:cNvSpPr txBox="1"/>
          <p:nvPr/>
        </p:nvSpPr>
        <p:spPr>
          <a:xfrm>
            <a:off x="155575" y="476250"/>
            <a:ext cx="8474075" cy="1511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lnSpc>
                <a:spcPct val="110000"/>
              </a:lnSpc>
            </a:pPr>
            <a:r>
              <a:rPr lang="zh-CN" altLang="en-US" sz="2800" dirty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 例</a:t>
            </a:r>
            <a:r>
              <a:rPr lang="en-US" altLang="zh-CN" sz="280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如图，一架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2.6m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长的梯子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2" charset="-122"/>
              </a:rPr>
              <a:t>AB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斜靠在一竖直的墙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2" charset="-122"/>
              </a:rPr>
              <a:t>AO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上，这时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2" charset="-122"/>
              </a:rPr>
              <a:t>AO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为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2.4m.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 如果梯子的顶端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沿墙下滑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0.5m,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那么梯子底端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也外移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0.5m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吗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?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269" grpId="0"/>
      <p:bldP spid="5" grpId="0"/>
      <p:bldP spid="6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Text Box 2"/>
          <p:cNvSpPr txBox="1"/>
          <p:nvPr/>
        </p:nvSpPr>
        <p:spPr>
          <a:xfrm>
            <a:off x="323850" y="476250"/>
            <a:ext cx="8437563" cy="16414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2800" dirty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例</a:t>
            </a:r>
            <a:r>
              <a:rPr lang="en-US" altLang="zh-CN" sz="2800" dirty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  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在一次台风的袭击中，小明家房前的一棵大树在离地面6米处断裂，树的顶部落在离树根底部8米处.你能告诉小明这棵树折断之前有多高吗？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323850" y="2060575"/>
            <a:ext cx="1925638" cy="3694113"/>
            <a:chOff x="0" y="0"/>
            <a:chExt cx="1354" cy="2736"/>
          </a:xfrm>
        </p:grpSpPr>
        <p:grpSp>
          <p:nvGrpSpPr>
            <p:cNvPr id="19459" name="Group 4"/>
            <p:cNvGrpSpPr/>
            <p:nvPr/>
          </p:nvGrpSpPr>
          <p:grpSpPr>
            <a:xfrm>
              <a:off x="446" y="1344"/>
              <a:ext cx="402" cy="1392"/>
              <a:chOff x="0" y="0"/>
              <a:chExt cx="402" cy="1018"/>
            </a:xfrm>
          </p:grpSpPr>
          <p:sp>
            <p:nvSpPr>
              <p:cNvPr id="19460" name="Freeform 5"/>
              <p:cNvSpPr/>
              <p:nvPr/>
            </p:nvSpPr>
            <p:spPr>
              <a:xfrm>
                <a:off x="0" y="0"/>
                <a:ext cx="402" cy="1018"/>
              </a:xfrm>
              <a:custGeom>
                <a:avLst/>
                <a:gdLst/>
                <a:ahLst/>
                <a:cxnLst>
                  <a:cxn ang="0">
                    <a:pos x="59" y="50"/>
                  </a:cxn>
                  <a:cxn ang="0">
                    <a:pos x="84" y="133"/>
                  </a:cxn>
                  <a:cxn ang="0">
                    <a:pos x="67" y="284"/>
                  </a:cxn>
                  <a:cxn ang="0">
                    <a:pos x="0" y="484"/>
                  </a:cxn>
                  <a:cxn ang="0">
                    <a:pos x="42" y="576"/>
                  </a:cxn>
                  <a:cxn ang="0">
                    <a:pos x="25" y="701"/>
                  </a:cxn>
                  <a:cxn ang="0">
                    <a:pos x="17" y="968"/>
                  </a:cxn>
                  <a:cxn ang="0">
                    <a:pos x="0" y="1018"/>
                  </a:cxn>
                  <a:cxn ang="0">
                    <a:pos x="374" y="1010"/>
                  </a:cxn>
                  <a:cxn ang="0">
                    <a:pos x="384" y="626"/>
                  </a:cxn>
                  <a:cxn ang="0">
                    <a:pos x="376" y="559"/>
                  </a:cxn>
                  <a:cxn ang="0">
                    <a:pos x="359" y="534"/>
                  </a:cxn>
                  <a:cxn ang="0">
                    <a:pos x="368" y="509"/>
                  </a:cxn>
                  <a:cxn ang="0">
                    <a:pos x="384" y="459"/>
                  </a:cxn>
                  <a:cxn ang="0">
                    <a:pos x="376" y="167"/>
                  </a:cxn>
                  <a:cxn ang="0">
                    <a:pos x="426" y="92"/>
                  </a:cxn>
                  <a:cxn ang="0">
                    <a:pos x="443" y="0"/>
                  </a:cxn>
                </a:cxnLst>
                <a:pathLst>
                  <a:path w="443" h="1018">
                    <a:moveTo>
                      <a:pt x="59" y="50"/>
                    </a:moveTo>
                    <a:cubicBezTo>
                      <a:pt x="68" y="78"/>
                      <a:pt x="75" y="105"/>
                      <a:pt x="84" y="133"/>
                    </a:cubicBezTo>
                    <a:cubicBezTo>
                      <a:pt x="77" y="183"/>
                      <a:pt x="76" y="234"/>
                      <a:pt x="67" y="284"/>
                    </a:cubicBezTo>
                    <a:cubicBezTo>
                      <a:pt x="55" y="350"/>
                      <a:pt x="23" y="421"/>
                      <a:pt x="0" y="484"/>
                    </a:cubicBezTo>
                    <a:cubicBezTo>
                      <a:pt x="8" y="531"/>
                      <a:pt x="4" y="550"/>
                      <a:pt x="42" y="576"/>
                    </a:cubicBezTo>
                    <a:cubicBezTo>
                      <a:pt x="62" y="632"/>
                      <a:pt x="60" y="650"/>
                      <a:pt x="25" y="701"/>
                    </a:cubicBezTo>
                    <a:cubicBezTo>
                      <a:pt x="22" y="790"/>
                      <a:pt x="22" y="879"/>
                      <a:pt x="17" y="968"/>
                    </a:cubicBezTo>
                    <a:cubicBezTo>
                      <a:pt x="15" y="1008"/>
                      <a:pt x="18" y="1002"/>
                      <a:pt x="0" y="1018"/>
                    </a:cubicBezTo>
                    <a:lnTo>
                      <a:pt x="374" y="1010"/>
                    </a:lnTo>
                    <a:cubicBezTo>
                      <a:pt x="374" y="947"/>
                      <a:pt x="352" y="727"/>
                      <a:pt x="384" y="626"/>
                    </a:cubicBezTo>
                    <a:cubicBezTo>
                      <a:pt x="381" y="604"/>
                      <a:pt x="382" y="581"/>
                      <a:pt x="376" y="559"/>
                    </a:cubicBezTo>
                    <a:cubicBezTo>
                      <a:pt x="373" y="549"/>
                      <a:pt x="361" y="544"/>
                      <a:pt x="359" y="534"/>
                    </a:cubicBezTo>
                    <a:cubicBezTo>
                      <a:pt x="358" y="525"/>
                      <a:pt x="365" y="517"/>
                      <a:pt x="368" y="509"/>
                    </a:cubicBezTo>
                    <a:cubicBezTo>
                      <a:pt x="374" y="492"/>
                      <a:pt x="384" y="459"/>
                      <a:pt x="384" y="459"/>
                    </a:cubicBezTo>
                    <a:cubicBezTo>
                      <a:pt x="383" y="422"/>
                      <a:pt x="360" y="243"/>
                      <a:pt x="376" y="167"/>
                    </a:cubicBezTo>
                    <a:cubicBezTo>
                      <a:pt x="383" y="133"/>
                      <a:pt x="411" y="122"/>
                      <a:pt x="426" y="92"/>
                    </a:cubicBezTo>
                    <a:cubicBezTo>
                      <a:pt x="441" y="63"/>
                      <a:pt x="443" y="32"/>
                      <a:pt x="443" y="0"/>
                    </a:cubicBezTo>
                  </a:path>
                </a:pathLst>
              </a:custGeom>
              <a:solidFill>
                <a:srgbClr val="CC9900"/>
              </a:solidFill>
              <a:ln w="9525" cap="flat" cmpd="sng">
                <a:solidFill>
                  <a:srgbClr val="CC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9461" name="Freeform 6"/>
              <p:cNvSpPr/>
              <p:nvPr/>
            </p:nvSpPr>
            <p:spPr>
              <a:xfrm>
                <a:off x="39" y="434"/>
                <a:ext cx="110" cy="100"/>
              </a:xfrm>
              <a:custGeom>
                <a:avLst/>
                <a:gdLst/>
                <a:ahLst/>
                <a:cxnLst>
                  <a:cxn ang="0">
                    <a:pos x="0" y="83"/>
                  </a:cxn>
                  <a:cxn ang="0">
                    <a:pos x="58" y="0"/>
                  </a:cxn>
                  <a:cxn ang="0">
                    <a:pos x="92" y="8"/>
                  </a:cxn>
                  <a:cxn ang="0">
                    <a:pos x="83" y="92"/>
                  </a:cxn>
                  <a:cxn ang="0">
                    <a:pos x="58" y="100"/>
                  </a:cxn>
                  <a:cxn ang="0">
                    <a:pos x="17" y="67"/>
                  </a:cxn>
                  <a:cxn ang="0">
                    <a:pos x="50" y="42"/>
                  </a:cxn>
                </a:cxnLst>
                <a:pathLst>
                  <a:path w="110" h="100">
                    <a:moveTo>
                      <a:pt x="0" y="83"/>
                    </a:moveTo>
                    <a:cubicBezTo>
                      <a:pt x="8" y="22"/>
                      <a:pt x="5" y="17"/>
                      <a:pt x="58" y="0"/>
                    </a:cubicBezTo>
                    <a:cubicBezTo>
                      <a:pt x="69" y="3"/>
                      <a:pt x="83" y="1"/>
                      <a:pt x="92" y="8"/>
                    </a:cubicBezTo>
                    <a:cubicBezTo>
                      <a:pt x="110" y="22"/>
                      <a:pt x="96" y="79"/>
                      <a:pt x="83" y="92"/>
                    </a:cubicBezTo>
                    <a:cubicBezTo>
                      <a:pt x="77" y="98"/>
                      <a:pt x="66" y="97"/>
                      <a:pt x="58" y="100"/>
                    </a:cubicBezTo>
                    <a:cubicBezTo>
                      <a:pt x="46" y="96"/>
                      <a:pt x="12" y="91"/>
                      <a:pt x="17" y="67"/>
                    </a:cubicBezTo>
                    <a:cubicBezTo>
                      <a:pt x="20" y="54"/>
                      <a:pt x="40" y="52"/>
                      <a:pt x="50" y="42"/>
                    </a:cubicBezTo>
                  </a:path>
                </a:pathLst>
              </a:custGeom>
              <a:noFill/>
              <a:ln w="952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9462" name="Group 7"/>
            <p:cNvGrpSpPr/>
            <p:nvPr/>
          </p:nvGrpSpPr>
          <p:grpSpPr>
            <a:xfrm>
              <a:off x="0" y="0"/>
              <a:ext cx="1354" cy="1408"/>
              <a:chOff x="0" y="0"/>
              <a:chExt cx="1072" cy="1115"/>
            </a:xfrm>
          </p:grpSpPr>
          <p:sp>
            <p:nvSpPr>
              <p:cNvPr id="19463" name="AutoShape 8"/>
              <p:cNvSpPr/>
              <p:nvPr/>
            </p:nvSpPr>
            <p:spPr>
              <a:xfrm>
                <a:off x="240" y="0"/>
                <a:ext cx="576" cy="384"/>
              </a:xfrm>
              <a:prstGeom prst="triangle">
                <a:avLst>
                  <a:gd name="adj" fmla="val 50000"/>
                </a:avLst>
              </a:prstGeom>
              <a:solidFill>
                <a:srgbClr val="006C00"/>
              </a:solidFill>
              <a:ln w="9525" cap="flat" cmpd="sng">
                <a:solidFill>
                  <a:srgbClr val="006C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4" name="AutoShape 9"/>
              <p:cNvSpPr/>
              <p:nvPr/>
            </p:nvSpPr>
            <p:spPr>
              <a:xfrm>
                <a:off x="96" y="224"/>
                <a:ext cx="864" cy="576"/>
              </a:xfrm>
              <a:prstGeom prst="triangle">
                <a:avLst>
                  <a:gd name="adj" fmla="val 50000"/>
                </a:avLst>
              </a:prstGeom>
              <a:solidFill>
                <a:srgbClr val="006C00"/>
              </a:solidFill>
              <a:ln w="9525" cap="flat" cmpd="sng">
                <a:solidFill>
                  <a:srgbClr val="006C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5" name="AutoShape 10"/>
              <p:cNvSpPr/>
              <p:nvPr/>
            </p:nvSpPr>
            <p:spPr>
              <a:xfrm>
                <a:off x="0" y="400"/>
                <a:ext cx="1072" cy="715"/>
              </a:xfrm>
              <a:prstGeom prst="triangle">
                <a:avLst>
                  <a:gd name="adj" fmla="val 50000"/>
                </a:avLst>
              </a:prstGeom>
              <a:solidFill>
                <a:srgbClr val="006C00"/>
              </a:solidFill>
              <a:ln w="9525" cap="flat" cmpd="sng">
                <a:solidFill>
                  <a:srgbClr val="006C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19466" name="Group 11"/>
          <p:cNvGrpSpPr/>
          <p:nvPr/>
        </p:nvGrpSpPr>
        <p:grpSpPr>
          <a:xfrm>
            <a:off x="179388" y="5835650"/>
            <a:ext cx="4641850" cy="130175"/>
            <a:chOff x="0" y="0"/>
            <a:chExt cx="2352" cy="96"/>
          </a:xfrm>
        </p:grpSpPr>
        <p:sp>
          <p:nvSpPr>
            <p:cNvPr id="19467" name="Line 12"/>
            <p:cNvSpPr/>
            <p:nvPr/>
          </p:nvSpPr>
          <p:spPr>
            <a:xfrm>
              <a:off x="0" y="0"/>
              <a:ext cx="2352" cy="0"/>
            </a:xfrm>
            <a:prstGeom prst="line">
              <a:avLst/>
            </a:prstGeom>
            <a:ln w="571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68" name="Line 13"/>
            <p:cNvSpPr/>
            <p:nvPr/>
          </p:nvSpPr>
          <p:spPr>
            <a:xfrm flipH="1">
              <a:off x="48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69" name="Line 14"/>
            <p:cNvSpPr/>
            <p:nvPr/>
          </p:nvSpPr>
          <p:spPr>
            <a:xfrm flipH="1">
              <a:off x="192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70" name="Line 15"/>
            <p:cNvSpPr/>
            <p:nvPr/>
          </p:nvSpPr>
          <p:spPr>
            <a:xfrm flipH="1">
              <a:off x="336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71" name="Line 16"/>
            <p:cNvSpPr/>
            <p:nvPr/>
          </p:nvSpPr>
          <p:spPr>
            <a:xfrm flipH="1">
              <a:off x="480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72" name="Line 17"/>
            <p:cNvSpPr/>
            <p:nvPr/>
          </p:nvSpPr>
          <p:spPr>
            <a:xfrm flipH="1">
              <a:off x="624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73" name="Line 18"/>
            <p:cNvSpPr/>
            <p:nvPr/>
          </p:nvSpPr>
          <p:spPr>
            <a:xfrm flipH="1">
              <a:off x="768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74" name="Line 19"/>
            <p:cNvSpPr/>
            <p:nvPr/>
          </p:nvSpPr>
          <p:spPr>
            <a:xfrm flipH="1">
              <a:off x="912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75" name="Line 20"/>
            <p:cNvSpPr/>
            <p:nvPr/>
          </p:nvSpPr>
          <p:spPr>
            <a:xfrm flipH="1">
              <a:off x="1056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76" name="Line 21"/>
            <p:cNvSpPr/>
            <p:nvPr/>
          </p:nvSpPr>
          <p:spPr>
            <a:xfrm flipH="1">
              <a:off x="1200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77" name="Line 22"/>
            <p:cNvSpPr/>
            <p:nvPr/>
          </p:nvSpPr>
          <p:spPr>
            <a:xfrm flipH="1">
              <a:off x="1344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78" name="Line 23"/>
            <p:cNvSpPr/>
            <p:nvPr/>
          </p:nvSpPr>
          <p:spPr>
            <a:xfrm flipH="1">
              <a:off x="1488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79" name="Line 24"/>
            <p:cNvSpPr/>
            <p:nvPr/>
          </p:nvSpPr>
          <p:spPr>
            <a:xfrm flipH="1">
              <a:off x="1632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80" name="Line 25"/>
            <p:cNvSpPr/>
            <p:nvPr/>
          </p:nvSpPr>
          <p:spPr>
            <a:xfrm flipH="1">
              <a:off x="1776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81" name="Line 26"/>
            <p:cNvSpPr/>
            <p:nvPr/>
          </p:nvSpPr>
          <p:spPr>
            <a:xfrm flipH="1">
              <a:off x="1920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82" name="Line 27"/>
            <p:cNvSpPr/>
            <p:nvPr/>
          </p:nvSpPr>
          <p:spPr>
            <a:xfrm flipH="1">
              <a:off x="2064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83" name="Line 28"/>
            <p:cNvSpPr/>
            <p:nvPr/>
          </p:nvSpPr>
          <p:spPr>
            <a:xfrm flipH="1">
              <a:off x="2208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9484" name="Freeform 29"/>
          <p:cNvSpPr/>
          <p:nvPr/>
        </p:nvSpPr>
        <p:spPr>
          <a:xfrm>
            <a:off x="957263" y="4079875"/>
            <a:ext cx="573087" cy="1674813"/>
          </a:xfrm>
          <a:custGeom>
            <a:avLst/>
            <a:gdLst/>
            <a:ahLst/>
            <a:cxnLst>
              <a:cxn ang="0">
                <a:pos x="59" y="50"/>
              </a:cxn>
              <a:cxn ang="0">
                <a:pos x="84" y="133"/>
              </a:cxn>
              <a:cxn ang="0">
                <a:pos x="67" y="284"/>
              </a:cxn>
              <a:cxn ang="0">
                <a:pos x="0" y="484"/>
              </a:cxn>
              <a:cxn ang="0">
                <a:pos x="42" y="576"/>
              </a:cxn>
              <a:cxn ang="0">
                <a:pos x="25" y="701"/>
              </a:cxn>
              <a:cxn ang="0">
                <a:pos x="17" y="968"/>
              </a:cxn>
              <a:cxn ang="0">
                <a:pos x="0" y="1018"/>
              </a:cxn>
              <a:cxn ang="0">
                <a:pos x="374" y="1010"/>
              </a:cxn>
              <a:cxn ang="0">
                <a:pos x="384" y="626"/>
              </a:cxn>
              <a:cxn ang="0">
                <a:pos x="376" y="559"/>
              </a:cxn>
              <a:cxn ang="0">
                <a:pos x="359" y="534"/>
              </a:cxn>
              <a:cxn ang="0">
                <a:pos x="368" y="509"/>
              </a:cxn>
              <a:cxn ang="0">
                <a:pos x="384" y="459"/>
              </a:cxn>
              <a:cxn ang="0">
                <a:pos x="376" y="167"/>
              </a:cxn>
              <a:cxn ang="0">
                <a:pos x="426" y="92"/>
              </a:cxn>
              <a:cxn ang="0">
                <a:pos x="443" y="0"/>
              </a:cxn>
            </a:cxnLst>
            <a:pathLst>
              <a:path w="443" h="1018">
                <a:moveTo>
                  <a:pt x="59" y="50"/>
                </a:moveTo>
                <a:cubicBezTo>
                  <a:pt x="68" y="78"/>
                  <a:pt x="75" y="105"/>
                  <a:pt x="84" y="133"/>
                </a:cubicBezTo>
                <a:cubicBezTo>
                  <a:pt x="77" y="183"/>
                  <a:pt x="76" y="234"/>
                  <a:pt x="67" y="284"/>
                </a:cubicBezTo>
                <a:cubicBezTo>
                  <a:pt x="55" y="350"/>
                  <a:pt x="23" y="421"/>
                  <a:pt x="0" y="484"/>
                </a:cubicBezTo>
                <a:cubicBezTo>
                  <a:pt x="8" y="531"/>
                  <a:pt x="4" y="550"/>
                  <a:pt x="42" y="576"/>
                </a:cubicBezTo>
                <a:cubicBezTo>
                  <a:pt x="62" y="632"/>
                  <a:pt x="60" y="650"/>
                  <a:pt x="25" y="701"/>
                </a:cubicBezTo>
                <a:cubicBezTo>
                  <a:pt x="22" y="790"/>
                  <a:pt x="22" y="879"/>
                  <a:pt x="17" y="968"/>
                </a:cubicBezTo>
                <a:cubicBezTo>
                  <a:pt x="15" y="1008"/>
                  <a:pt x="18" y="1002"/>
                  <a:pt x="0" y="1018"/>
                </a:cubicBezTo>
                <a:lnTo>
                  <a:pt x="374" y="1010"/>
                </a:lnTo>
                <a:cubicBezTo>
                  <a:pt x="374" y="947"/>
                  <a:pt x="352" y="727"/>
                  <a:pt x="384" y="626"/>
                </a:cubicBezTo>
                <a:cubicBezTo>
                  <a:pt x="381" y="604"/>
                  <a:pt x="382" y="581"/>
                  <a:pt x="376" y="559"/>
                </a:cubicBezTo>
                <a:cubicBezTo>
                  <a:pt x="373" y="549"/>
                  <a:pt x="361" y="544"/>
                  <a:pt x="359" y="534"/>
                </a:cubicBezTo>
                <a:cubicBezTo>
                  <a:pt x="358" y="525"/>
                  <a:pt x="365" y="517"/>
                  <a:pt x="368" y="509"/>
                </a:cubicBezTo>
                <a:cubicBezTo>
                  <a:pt x="374" y="492"/>
                  <a:pt x="384" y="459"/>
                  <a:pt x="384" y="459"/>
                </a:cubicBezTo>
                <a:cubicBezTo>
                  <a:pt x="383" y="422"/>
                  <a:pt x="360" y="243"/>
                  <a:pt x="376" y="167"/>
                </a:cubicBezTo>
                <a:cubicBezTo>
                  <a:pt x="383" y="133"/>
                  <a:pt x="411" y="122"/>
                  <a:pt x="426" y="92"/>
                </a:cubicBezTo>
                <a:cubicBezTo>
                  <a:pt x="441" y="63"/>
                  <a:pt x="443" y="32"/>
                  <a:pt x="443" y="0"/>
                </a:cubicBezTo>
              </a:path>
            </a:pathLst>
          </a:custGeom>
          <a:solidFill>
            <a:srgbClr val="CC9900"/>
          </a:solidFill>
          <a:ln w="9525" cap="flat" cmpd="sng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34" name="Group 30"/>
          <p:cNvGrpSpPr/>
          <p:nvPr/>
        </p:nvGrpSpPr>
        <p:grpSpPr>
          <a:xfrm>
            <a:off x="1403350" y="4005263"/>
            <a:ext cx="2916238" cy="2079625"/>
            <a:chOff x="0" y="0"/>
            <a:chExt cx="1849" cy="1486"/>
          </a:xfrm>
        </p:grpSpPr>
        <p:sp>
          <p:nvSpPr>
            <p:cNvPr id="19486" name="Freeform 31"/>
            <p:cNvSpPr/>
            <p:nvPr/>
          </p:nvSpPr>
          <p:spPr>
            <a:xfrm rot="762952">
              <a:off x="0" y="0"/>
              <a:ext cx="827" cy="351"/>
            </a:xfrm>
            <a:custGeom>
              <a:avLst/>
              <a:gdLst/>
              <a:ahLst/>
              <a:cxnLst>
                <a:cxn ang="0">
                  <a:pos x="0" y="150"/>
                </a:cxn>
                <a:cxn ang="0">
                  <a:pos x="92" y="142"/>
                </a:cxn>
                <a:cxn ang="0">
                  <a:pos x="159" y="125"/>
                </a:cxn>
                <a:cxn ang="0">
                  <a:pos x="209" y="100"/>
                </a:cxn>
                <a:cxn ang="0">
                  <a:pos x="309" y="0"/>
                </a:cxn>
                <a:cxn ang="0">
                  <a:pos x="409" y="25"/>
                </a:cxn>
                <a:cxn ang="0">
                  <a:pos x="676" y="117"/>
                </a:cxn>
                <a:cxn ang="0">
                  <a:pos x="776" y="175"/>
                </a:cxn>
                <a:cxn ang="0">
                  <a:pos x="827" y="267"/>
                </a:cxn>
                <a:cxn ang="0">
                  <a:pos x="718" y="351"/>
                </a:cxn>
                <a:cxn ang="0">
                  <a:pos x="367" y="284"/>
                </a:cxn>
                <a:cxn ang="0">
                  <a:pos x="259" y="267"/>
                </a:cxn>
                <a:cxn ang="0">
                  <a:pos x="226" y="250"/>
                </a:cxn>
                <a:cxn ang="0">
                  <a:pos x="192" y="242"/>
                </a:cxn>
                <a:cxn ang="0">
                  <a:pos x="92" y="184"/>
                </a:cxn>
                <a:cxn ang="0">
                  <a:pos x="0" y="150"/>
                </a:cxn>
              </a:cxnLst>
              <a:pathLst>
                <a:path w="827" h="351">
                  <a:moveTo>
                    <a:pt x="0" y="150"/>
                  </a:moveTo>
                  <a:cubicBezTo>
                    <a:pt x="31" y="147"/>
                    <a:pt x="62" y="147"/>
                    <a:pt x="92" y="142"/>
                  </a:cubicBezTo>
                  <a:cubicBezTo>
                    <a:pt x="115" y="138"/>
                    <a:pt x="159" y="125"/>
                    <a:pt x="159" y="125"/>
                  </a:cubicBezTo>
                  <a:cubicBezTo>
                    <a:pt x="175" y="115"/>
                    <a:pt x="196" y="113"/>
                    <a:pt x="209" y="100"/>
                  </a:cubicBezTo>
                  <a:cubicBezTo>
                    <a:pt x="260" y="48"/>
                    <a:pt x="237" y="23"/>
                    <a:pt x="309" y="0"/>
                  </a:cubicBezTo>
                  <a:cubicBezTo>
                    <a:pt x="346" y="6"/>
                    <a:pt x="374" y="14"/>
                    <a:pt x="409" y="25"/>
                  </a:cubicBezTo>
                  <a:cubicBezTo>
                    <a:pt x="487" y="78"/>
                    <a:pt x="584" y="95"/>
                    <a:pt x="676" y="117"/>
                  </a:cubicBezTo>
                  <a:cubicBezTo>
                    <a:pt x="711" y="140"/>
                    <a:pt x="738" y="163"/>
                    <a:pt x="776" y="175"/>
                  </a:cubicBezTo>
                  <a:cubicBezTo>
                    <a:pt x="815" y="200"/>
                    <a:pt x="813" y="228"/>
                    <a:pt x="827" y="267"/>
                  </a:cubicBezTo>
                  <a:cubicBezTo>
                    <a:pt x="810" y="330"/>
                    <a:pt x="770" y="332"/>
                    <a:pt x="718" y="351"/>
                  </a:cubicBezTo>
                  <a:cubicBezTo>
                    <a:pt x="604" y="310"/>
                    <a:pt x="488" y="292"/>
                    <a:pt x="367" y="284"/>
                  </a:cubicBezTo>
                  <a:cubicBezTo>
                    <a:pt x="331" y="277"/>
                    <a:pt x="294" y="276"/>
                    <a:pt x="259" y="267"/>
                  </a:cubicBezTo>
                  <a:cubicBezTo>
                    <a:pt x="247" y="264"/>
                    <a:pt x="238" y="254"/>
                    <a:pt x="226" y="250"/>
                  </a:cubicBezTo>
                  <a:cubicBezTo>
                    <a:pt x="215" y="246"/>
                    <a:pt x="203" y="245"/>
                    <a:pt x="192" y="242"/>
                  </a:cubicBezTo>
                  <a:cubicBezTo>
                    <a:pt x="158" y="219"/>
                    <a:pt x="128" y="202"/>
                    <a:pt x="92" y="184"/>
                  </a:cubicBezTo>
                  <a:cubicBezTo>
                    <a:pt x="63" y="169"/>
                    <a:pt x="29" y="165"/>
                    <a:pt x="0" y="150"/>
                  </a:cubicBezTo>
                  <a:close/>
                </a:path>
              </a:pathLst>
            </a:custGeom>
            <a:solidFill>
              <a:srgbClr val="CC9900"/>
            </a:solidFill>
            <a:ln w="9525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9487" name="Group 32"/>
            <p:cNvGrpSpPr/>
            <p:nvPr/>
          </p:nvGrpSpPr>
          <p:grpSpPr>
            <a:xfrm rot="8238776">
              <a:off x="591" y="78"/>
              <a:ext cx="1258" cy="1408"/>
              <a:chOff x="0" y="0"/>
              <a:chExt cx="1072" cy="1115"/>
            </a:xfrm>
          </p:grpSpPr>
          <p:sp>
            <p:nvSpPr>
              <p:cNvPr id="19488" name="AutoShape 33"/>
              <p:cNvSpPr/>
              <p:nvPr/>
            </p:nvSpPr>
            <p:spPr>
              <a:xfrm>
                <a:off x="240" y="0"/>
                <a:ext cx="576" cy="384"/>
              </a:xfrm>
              <a:prstGeom prst="triangle">
                <a:avLst>
                  <a:gd name="adj" fmla="val 50000"/>
                </a:avLst>
              </a:prstGeom>
              <a:solidFill>
                <a:srgbClr val="006C00"/>
              </a:solidFill>
              <a:ln w="9525" cap="flat" cmpd="sng">
                <a:solidFill>
                  <a:srgbClr val="006C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89" name="AutoShape 34"/>
              <p:cNvSpPr/>
              <p:nvPr/>
            </p:nvSpPr>
            <p:spPr>
              <a:xfrm>
                <a:off x="96" y="224"/>
                <a:ext cx="864" cy="576"/>
              </a:xfrm>
              <a:prstGeom prst="triangle">
                <a:avLst>
                  <a:gd name="adj" fmla="val 50000"/>
                </a:avLst>
              </a:prstGeom>
              <a:solidFill>
                <a:srgbClr val="006C00"/>
              </a:solidFill>
              <a:ln w="9525" cap="flat" cmpd="sng">
                <a:solidFill>
                  <a:srgbClr val="006C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90" name="AutoShape 35"/>
              <p:cNvSpPr/>
              <p:nvPr/>
            </p:nvSpPr>
            <p:spPr>
              <a:xfrm>
                <a:off x="0" y="400"/>
                <a:ext cx="1072" cy="715"/>
              </a:xfrm>
              <a:prstGeom prst="triangle">
                <a:avLst>
                  <a:gd name="adj" fmla="val 50000"/>
                </a:avLst>
              </a:prstGeom>
              <a:solidFill>
                <a:srgbClr val="006C00"/>
              </a:solidFill>
              <a:ln w="9525" cap="flat" cmpd="sng">
                <a:solidFill>
                  <a:srgbClr val="006C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40" name="Group 36"/>
          <p:cNvGrpSpPr/>
          <p:nvPr/>
        </p:nvGrpSpPr>
        <p:grpSpPr>
          <a:xfrm>
            <a:off x="1411288" y="5805488"/>
            <a:ext cx="2584450" cy="522287"/>
            <a:chOff x="0" y="-45"/>
            <a:chExt cx="1536" cy="387"/>
          </a:xfrm>
        </p:grpSpPr>
        <p:sp>
          <p:nvSpPr>
            <p:cNvPr id="19492" name="Freeform 37"/>
            <p:cNvSpPr/>
            <p:nvPr/>
          </p:nvSpPr>
          <p:spPr>
            <a:xfrm rot="-5400000">
              <a:off x="-108" y="113"/>
              <a:ext cx="221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21" y="0"/>
                </a:cxn>
              </a:cxnLst>
              <a:pathLst>
                <a:path w="221" h="5">
                  <a:moveTo>
                    <a:pt x="0" y="5"/>
                  </a:moveTo>
                  <a:lnTo>
                    <a:pt x="221" y="0"/>
                  </a:ln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9493" name="Freeform 38"/>
            <p:cNvSpPr/>
            <p:nvPr/>
          </p:nvSpPr>
          <p:spPr>
            <a:xfrm rot="-5400000">
              <a:off x="1414" y="108"/>
              <a:ext cx="221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21" y="0"/>
                </a:cxn>
              </a:cxnLst>
              <a:pathLst>
                <a:path w="221" h="5">
                  <a:moveTo>
                    <a:pt x="0" y="5"/>
                  </a:moveTo>
                  <a:lnTo>
                    <a:pt x="221" y="0"/>
                  </a:ln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9494" name="Line 39"/>
            <p:cNvSpPr/>
            <p:nvPr/>
          </p:nvSpPr>
          <p:spPr>
            <a:xfrm>
              <a:off x="1200" y="144"/>
              <a:ext cx="336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9495" name="Line 40"/>
            <p:cNvSpPr/>
            <p:nvPr/>
          </p:nvSpPr>
          <p:spPr>
            <a:xfrm rot="10800000">
              <a:off x="0" y="144"/>
              <a:ext cx="336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9496" name="Text Box 41"/>
            <p:cNvSpPr txBox="1"/>
            <p:nvPr/>
          </p:nvSpPr>
          <p:spPr>
            <a:xfrm>
              <a:off x="279" y="-45"/>
              <a:ext cx="816" cy="38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zh-CN" sz="2800" dirty="0">
                  <a:solidFill>
                    <a:srgbClr val="000099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 8 </a:t>
              </a:r>
              <a:r>
                <a:rPr lang="zh-CN" altLang="en-US" sz="2800" dirty="0">
                  <a:solidFill>
                    <a:srgbClr val="000099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米</a:t>
              </a:r>
              <a:endParaRPr lang="zh-CN" altLang="en-US" sz="2800" dirty="0">
                <a:solidFill>
                  <a:srgbClr val="000099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46" name="Group 42"/>
          <p:cNvGrpSpPr/>
          <p:nvPr/>
        </p:nvGrpSpPr>
        <p:grpSpPr>
          <a:xfrm>
            <a:off x="477838" y="4133850"/>
            <a:ext cx="479425" cy="1620838"/>
            <a:chOff x="0" y="0"/>
            <a:chExt cx="336" cy="1061"/>
          </a:xfrm>
        </p:grpSpPr>
        <p:sp>
          <p:nvSpPr>
            <p:cNvPr id="19498" name="Text Box 43"/>
            <p:cNvSpPr txBox="1"/>
            <p:nvPr/>
          </p:nvSpPr>
          <p:spPr>
            <a:xfrm>
              <a:off x="0" y="245"/>
              <a:ext cx="336" cy="62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zh-CN" sz="2800" dirty="0">
                  <a:solidFill>
                    <a:srgbClr val="000099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6</a:t>
              </a:r>
              <a:r>
                <a:rPr lang="zh-CN" altLang="en-US" sz="2800" dirty="0">
                  <a:solidFill>
                    <a:srgbClr val="000099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米</a:t>
              </a:r>
              <a:endParaRPr lang="zh-CN" altLang="en-US" sz="2800" dirty="0">
                <a:solidFill>
                  <a:srgbClr val="000099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grpSp>
          <p:nvGrpSpPr>
            <p:cNvPr id="19499" name="Group 44"/>
            <p:cNvGrpSpPr/>
            <p:nvPr/>
          </p:nvGrpSpPr>
          <p:grpSpPr>
            <a:xfrm>
              <a:off x="48" y="0"/>
              <a:ext cx="221" cy="1061"/>
              <a:chOff x="0" y="0"/>
              <a:chExt cx="221" cy="1061"/>
            </a:xfrm>
          </p:grpSpPr>
          <p:sp>
            <p:nvSpPr>
              <p:cNvPr id="19500" name="Line 45"/>
              <p:cNvSpPr/>
              <p:nvPr/>
            </p:nvSpPr>
            <p:spPr>
              <a:xfrm flipV="1">
                <a:off x="96" y="5"/>
                <a:ext cx="0" cy="192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9501" name="Line 46"/>
              <p:cNvSpPr/>
              <p:nvPr/>
            </p:nvSpPr>
            <p:spPr>
              <a:xfrm>
                <a:off x="96" y="821"/>
                <a:ext cx="0" cy="240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9502" name="Freeform 47"/>
              <p:cNvSpPr/>
              <p:nvPr/>
            </p:nvSpPr>
            <p:spPr>
              <a:xfrm>
                <a:off x="0" y="0"/>
                <a:ext cx="221" cy="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221" y="0"/>
                  </a:cxn>
                </a:cxnLst>
                <a:pathLst>
                  <a:path w="221" h="5">
                    <a:moveTo>
                      <a:pt x="0" y="5"/>
                    </a:moveTo>
                    <a:lnTo>
                      <a:pt x="221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13364" name="直角三角形 2"/>
          <p:cNvSpPr/>
          <p:nvPr/>
        </p:nvSpPr>
        <p:spPr>
          <a:xfrm>
            <a:off x="1441450" y="4102100"/>
            <a:ext cx="2555875" cy="1703388"/>
          </a:xfrm>
          <a:prstGeom prst="rtTriangle">
            <a:avLst/>
          </a:prstGeom>
          <a:noFill/>
          <a:ln w="476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81" name="Text Box 65"/>
          <p:cNvSpPr txBox="1"/>
          <p:nvPr/>
        </p:nvSpPr>
        <p:spPr>
          <a:xfrm>
            <a:off x="4800600" y="2057400"/>
            <a:ext cx="4343400" cy="1752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解：如图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在</a:t>
            </a:r>
            <a:r>
              <a:rPr lang="zh-CN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Rt△</a:t>
            </a:r>
            <a:r>
              <a:rPr lang="zh-CN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ABC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中，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AC</a:t>
            </a:r>
            <a:r>
              <a:rPr lang="zh-CN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=6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米，</a:t>
            </a:r>
            <a:r>
              <a:rPr lang="zh-CN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BC</a:t>
            </a:r>
            <a:r>
              <a:rPr lang="zh-CN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=8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米，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由勾股定理得：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aphicFrame>
        <p:nvGraphicFramePr>
          <p:cNvPr id="9282" name="Object 66"/>
          <p:cNvGraphicFramePr>
            <a:graphicFrameLocks noChangeAspect="1"/>
          </p:cNvGraphicFramePr>
          <p:nvPr/>
        </p:nvGraphicFramePr>
        <p:xfrm>
          <a:off x="4932363" y="3644900"/>
          <a:ext cx="2311400" cy="156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219200" imgH="825500" progId="Equation.DSMT4">
                  <p:embed/>
                </p:oleObj>
              </mc:Choice>
              <mc:Fallback>
                <p:oleObj name="" r:id="rId1" imgW="1219200" imgH="8255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932363" y="3644900"/>
                        <a:ext cx="2311400" cy="15636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83" name="Text Box 67"/>
          <p:cNvSpPr txBox="1"/>
          <p:nvPr/>
        </p:nvSpPr>
        <p:spPr>
          <a:xfrm>
            <a:off x="4821238" y="5156200"/>
            <a:ext cx="4116387" cy="10509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∴这棵树在折断之前的高度是10+6=16（米）.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281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281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>
                                            <p:txEl>
                                              <p:charRg st="46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281">
                                            <p:txEl>
                                              <p:charRg st="46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64" grpId="0" bldLvl="0" animBg="1"/>
      <p:bldP spid="92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109538" y="1098550"/>
            <a:ext cx="2149475" cy="4343400"/>
            <a:chOff x="0" y="0"/>
            <a:chExt cx="1354" cy="2736"/>
          </a:xfrm>
        </p:grpSpPr>
        <p:grpSp>
          <p:nvGrpSpPr>
            <p:cNvPr id="20482" name="Group 3"/>
            <p:cNvGrpSpPr/>
            <p:nvPr/>
          </p:nvGrpSpPr>
          <p:grpSpPr>
            <a:xfrm>
              <a:off x="446" y="1344"/>
              <a:ext cx="402" cy="1392"/>
              <a:chOff x="0" y="0"/>
              <a:chExt cx="402" cy="1018"/>
            </a:xfrm>
          </p:grpSpPr>
          <p:sp>
            <p:nvSpPr>
              <p:cNvPr id="20483" name="Freeform 4"/>
              <p:cNvSpPr/>
              <p:nvPr/>
            </p:nvSpPr>
            <p:spPr>
              <a:xfrm>
                <a:off x="0" y="0"/>
                <a:ext cx="402" cy="1018"/>
              </a:xfrm>
              <a:custGeom>
                <a:avLst/>
                <a:gdLst/>
                <a:ahLst/>
                <a:cxnLst>
                  <a:cxn ang="0">
                    <a:pos x="59" y="50"/>
                  </a:cxn>
                  <a:cxn ang="0">
                    <a:pos x="84" y="133"/>
                  </a:cxn>
                  <a:cxn ang="0">
                    <a:pos x="67" y="284"/>
                  </a:cxn>
                  <a:cxn ang="0">
                    <a:pos x="0" y="484"/>
                  </a:cxn>
                  <a:cxn ang="0">
                    <a:pos x="42" y="576"/>
                  </a:cxn>
                  <a:cxn ang="0">
                    <a:pos x="25" y="701"/>
                  </a:cxn>
                  <a:cxn ang="0">
                    <a:pos x="17" y="968"/>
                  </a:cxn>
                  <a:cxn ang="0">
                    <a:pos x="0" y="1018"/>
                  </a:cxn>
                  <a:cxn ang="0">
                    <a:pos x="374" y="1010"/>
                  </a:cxn>
                  <a:cxn ang="0">
                    <a:pos x="384" y="626"/>
                  </a:cxn>
                  <a:cxn ang="0">
                    <a:pos x="376" y="559"/>
                  </a:cxn>
                  <a:cxn ang="0">
                    <a:pos x="359" y="534"/>
                  </a:cxn>
                  <a:cxn ang="0">
                    <a:pos x="368" y="509"/>
                  </a:cxn>
                  <a:cxn ang="0">
                    <a:pos x="384" y="459"/>
                  </a:cxn>
                  <a:cxn ang="0">
                    <a:pos x="376" y="167"/>
                  </a:cxn>
                  <a:cxn ang="0">
                    <a:pos x="426" y="92"/>
                  </a:cxn>
                  <a:cxn ang="0">
                    <a:pos x="443" y="0"/>
                  </a:cxn>
                </a:cxnLst>
                <a:pathLst>
                  <a:path w="443" h="1018">
                    <a:moveTo>
                      <a:pt x="59" y="50"/>
                    </a:moveTo>
                    <a:cubicBezTo>
                      <a:pt x="68" y="78"/>
                      <a:pt x="75" y="105"/>
                      <a:pt x="84" y="133"/>
                    </a:cubicBezTo>
                    <a:cubicBezTo>
                      <a:pt x="77" y="183"/>
                      <a:pt x="76" y="234"/>
                      <a:pt x="67" y="284"/>
                    </a:cubicBezTo>
                    <a:cubicBezTo>
                      <a:pt x="55" y="350"/>
                      <a:pt x="23" y="421"/>
                      <a:pt x="0" y="484"/>
                    </a:cubicBezTo>
                    <a:cubicBezTo>
                      <a:pt x="8" y="531"/>
                      <a:pt x="4" y="550"/>
                      <a:pt x="42" y="576"/>
                    </a:cubicBezTo>
                    <a:cubicBezTo>
                      <a:pt x="62" y="632"/>
                      <a:pt x="60" y="650"/>
                      <a:pt x="25" y="701"/>
                    </a:cubicBezTo>
                    <a:cubicBezTo>
                      <a:pt x="22" y="790"/>
                      <a:pt x="22" y="879"/>
                      <a:pt x="17" y="968"/>
                    </a:cubicBezTo>
                    <a:cubicBezTo>
                      <a:pt x="15" y="1008"/>
                      <a:pt x="18" y="1002"/>
                      <a:pt x="0" y="1018"/>
                    </a:cubicBezTo>
                    <a:lnTo>
                      <a:pt x="374" y="1010"/>
                    </a:lnTo>
                    <a:cubicBezTo>
                      <a:pt x="374" y="947"/>
                      <a:pt x="352" y="727"/>
                      <a:pt x="384" y="626"/>
                    </a:cubicBezTo>
                    <a:cubicBezTo>
                      <a:pt x="381" y="604"/>
                      <a:pt x="382" y="581"/>
                      <a:pt x="376" y="559"/>
                    </a:cubicBezTo>
                    <a:cubicBezTo>
                      <a:pt x="373" y="549"/>
                      <a:pt x="361" y="544"/>
                      <a:pt x="359" y="534"/>
                    </a:cubicBezTo>
                    <a:cubicBezTo>
                      <a:pt x="358" y="525"/>
                      <a:pt x="365" y="517"/>
                      <a:pt x="368" y="509"/>
                    </a:cubicBezTo>
                    <a:cubicBezTo>
                      <a:pt x="374" y="492"/>
                      <a:pt x="384" y="459"/>
                      <a:pt x="384" y="459"/>
                    </a:cubicBezTo>
                    <a:cubicBezTo>
                      <a:pt x="383" y="422"/>
                      <a:pt x="360" y="243"/>
                      <a:pt x="376" y="167"/>
                    </a:cubicBezTo>
                    <a:cubicBezTo>
                      <a:pt x="383" y="133"/>
                      <a:pt x="411" y="122"/>
                      <a:pt x="426" y="92"/>
                    </a:cubicBezTo>
                    <a:cubicBezTo>
                      <a:pt x="441" y="63"/>
                      <a:pt x="443" y="32"/>
                      <a:pt x="443" y="0"/>
                    </a:cubicBezTo>
                  </a:path>
                </a:pathLst>
              </a:custGeom>
              <a:solidFill>
                <a:srgbClr val="CC9900"/>
              </a:solidFill>
              <a:ln w="9525" cap="flat" cmpd="sng">
                <a:solidFill>
                  <a:srgbClr val="CC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484" name="Freeform 5"/>
              <p:cNvSpPr/>
              <p:nvPr/>
            </p:nvSpPr>
            <p:spPr>
              <a:xfrm>
                <a:off x="39" y="434"/>
                <a:ext cx="110" cy="100"/>
              </a:xfrm>
              <a:custGeom>
                <a:avLst/>
                <a:gdLst/>
                <a:ahLst/>
                <a:cxnLst>
                  <a:cxn ang="0">
                    <a:pos x="0" y="83"/>
                  </a:cxn>
                  <a:cxn ang="0">
                    <a:pos x="58" y="0"/>
                  </a:cxn>
                  <a:cxn ang="0">
                    <a:pos x="92" y="8"/>
                  </a:cxn>
                  <a:cxn ang="0">
                    <a:pos x="83" y="92"/>
                  </a:cxn>
                  <a:cxn ang="0">
                    <a:pos x="58" y="100"/>
                  </a:cxn>
                  <a:cxn ang="0">
                    <a:pos x="17" y="67"/>
                  </a:cxn>
                  <a:cxn ang="0">
                    <a:pos x="50" y="42"/>
                  </a:cxn>
                </a:cxnLst>
                <a:pathLst>
                  <a:path w="110" h="100">
                    <a:moveTo>
                      <a:pt x="0" y="83"/>
                    </a:moveTo>
                    <a:cubicBezTo>
                      <a:pt x="8" y="22"/>
                      <a:pt x="5" y="17"/>
                      <a:pt x="58" y="0"/>
                    </a:cubicBezTo>
                    <a:cubicBezTo>
                      <a:pt x="69" y="3"/>
                      <a:pt x="83" y="1"/>
                      <a:pt x="92" y="8"/>
                    </a:cubicBezTo>
                    <a:cubicBezTo>
                      <a:pt x="110" y="22"/>
                      <a:pt x="96" y="79"/>
                      <a:pt x="83" y="92"/>
                    </a:cubicBezTo>
                    <a:cubicBezTo>
                      <a:pt x="77" y="98"/>
                      <a:pt x="66" y="97"/>
                      <a:pt x="58" y="100"/>
                    </a:cubicBezTo>
                    <a:cubicBezTo>
                      <a:pt x="46" y="96"/>
                      <a:pt x="12" y="91"/>
                      <a:pt x="17" y="67"/>
                    </a:cubicBezTo>
                    <a:cubicBezTo>
                      <a:pt x="20" y="54"/>
                      <a:pt x="40" y="52"/>
                      <a:pt x="50" y="42"/>
                    </a:cubicBezTo>
                  </a:path>
                </a:pathLst>
              </a:custGeom>
              <a:noFill/>
              <a:ln w="952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20485" name="Group 6"/>
            <p:cNvGrpSpPr/>
            <p:nvPr/>
          </p:nvGrpSpPr>
          <p:grpSpPr>
            <a:xfrm>
              <a:off x="0" y="0"/>
              <a:ext cx="1354" cy="1408"/>
              <a:chOff x="0" y="0"/>
              <a:chExt cx="1072" cy="1115"/>
            </a:xfrm>
          </p:grpSpPr>
          <p:sp>
            <p:nvSpPr>
              <p:cNvPr id="20486" name="AutoShape 7"/>
              <p:cNvSpPr/>
              <p:nvPr/>
            </p:nvSpPr>
            <p:spPr>
              <a:xfrm>
                <a:off x="240" y="0"/>
                <a:ext cx="576" cy="384"/>
              </a:xfrm>
              <a:prstGeom prst="triangle">
                <a:avLst>
                  <a:gd name="adj" fmla="val 50000"/>
                </a:avLst>
              </a:prstGeom>
              <a:solidFill>
                <a:srgbClr val="006C00"/>
              </a:solidFill>
              <a:ln w="9525" cap="flat" cmpd="sng">
                <a:solidFill>
                  <a:srgbClr val="006C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0487" name="AutoShape 8"/>
              <p:cNvSpPr/>
              <p:nvPr/>
            </p:nvSpPr>
            <p:spPr>
              <a:xfrm>
                <a:off x="96" y="224"/>
                <a:ext cx="864" cy="576"/>
              </a:xfrm>
              <a:prstGeom prst="triangle">
                <a:avLst>
                  <a:gd name="adj" fmla="val 50000"/>
                </a:avLst>
              </a:prstGeom>
              <a:solidFill>
                <a:srgbClr val="006C00"/>
              </a:solidFill>
              <a:ln w="9525" cap="flat" cmpd="sng">
                <a:solidFill>
                  <a:srgbClr val="006C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0488" name="AutoShape 9"/>
              <p:cNvSpPr/>
              <p:nvPr/>
            </p:nvSpPr>
            <p:spPr>
              <a:xfrm>
                <a:off x="0" y="400"/>
                <a:ext cx="1072" cy="715"/>
              </a:xfrm>
              <a:prstGeom prst="triangle">
                <a:avLst>
                  <a:gd name="adj" fmla="val 50000"/>
                </a:avLst>
              </a:prstGeom>
              <a:solidFill>
                <a:srgbClr val="006C00"/>
              </a:solidFill>
              <a:ln w="9525" cap="flat" cmpd="sng">
                <a:solidFill>
                  <a:srgbClr val="006C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</p:grpSp>
      </p:grpSp>
      <p:grpSp>
        <p:nvGrpSpPr>
          <p:cNvPr id="20489" name="Group 10"/>
          <p:cNvGrpSpPr/>
          <p:nvPr/>
        </p:nvGrpSpPr>
        <p:grpSpPr>
          <a:xfrm>
            <a:off x="469900" y="5443538"/>
            <a:ext cx="3959225" cy="295275"/>
            <a:chOff x="0" y="0"/>
            <a:chExt cx="2352" cy="96"/>
          </a:xfrm>
        </p:grpSpPr>
        <p:sp>
          <p:nvSpPr>
            <p:cNvPr id="20490" name="Line 11"/>
            <p:cNvSpPr/>
            <p:nvPr/>
          </p:nvSpPr>
          <p:spPr>
            <a:xfrm>
              <a:off x="0" y="0"/>
              <a:ext cx="2352" cy="0"/>
            </a:xfrm>
            <a:prstGeom prst="line">
              <a:avLst/>
            </a:prstGeom>
            <a:ln w="571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491" name="Line 12"/>
            <p:cNvSpPr/>
            <p:nvPr/>
          </p:nvSpPr>
          <p:spPr>
            <a:xfrm flipH="1">
              <a:off x="48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492" name="Line 13"/>
            <p:cNvSpPr/>
            <p:nvPr/>
          </p:nvSpPr>
          <p:spPr>
            <a:xfrm flipH="1">
              <a:off x="192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493" name="Line 14"/>
            <p:cNvSpPr/>
            <p:nvPr/>
          </p:nvSpPr>
          <p:spPr>
            <a:xfrm flipH="1">
              <a:off x="336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494" name="Line 15"/>
            <p:cNvSpPr/>
            <p:nvPr/>
          </p:nvSpPr>
          <p:spPr>
            <a:xfrm flipH="1">
              <a:off x="480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495" name="Line 16"/>
            <p:cNvSpPr/>
            <p:nvPr/>
          </p:nvSpPr>
          <p:spPr>
            <a:xfrm flipH="1">
              <a:off x="624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496" name="Line 17"/>
            <p:cNvSpPr/>
            <p:nvPr/>
          </p:nvSpPr>
          <p:spPr>
            <a:xfrm flipH="1">
              <a:off x="768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497" name="Line 18"/>
            <p:cNvSpPr/>
            <p:nvPr/>
          </p:nvSpPr>
          <p:spPr>
            <a:xfrm flipH="1">
              <a:off x="912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498" name="Line 19"/>
            <p:cNvSpPr/>
            <p:nvPr/>
          </p:nvSpPr>
          <p:spPr>
            <a:xfrm flipH="1">
              <a:off x="1056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499" name="Line 20"/>
            <p:cNvSpPr/>
            <p:nvPr/>
          </p:nvSpPr>
          <p:spPr>
            <a:xfrm flipH="1">
              <a:off x="1200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500" name="Line 21"/>
            <p:cNvSpPr/>
            <p:nvPr/>
          </p:nvSpPr>
          <p:spPr>
            <a:xfrm flipH="1">
              <a:off x="1344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501" name="Line 22"/>
            <p:cNvSpPr/>
            <p:nvPr/>
          </p:nvSpPr>
          <p:spPr>
            <a:xfrm flipH="1">
              <a:off x="1488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502" name="Line 23"/>
            <p:cNvSpPr/>
            <p:nvPr/>
          </p:nvSpPr>
          <p:spPr>
            <a:xfrm flipH="1">
              <a:off x="1632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503" name="Line 24"/>
            <p:cNvSpPr/>
            <p:nvPr/>
          </p:nvSpPr>
          <p:spPr>
            <a:xfrm flipH="1">
              <a:off x="1776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504" name="Line 25"/>
            <p:cNvSpPr/>
            <p:nvPr/>
          </p:nvSpPr>
          <p:spPr>
            <a:xfrm flipH="1">
              <a:off x="1920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505" name="Line 26"/>
            <p:cNvSpPr/>
            <p:nvPr/>
          </p:nvSpPr>
          <p:spPr>
            <a:xfrm flipH="1">
              <a:off x="2064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506" name="Line 27"/>
            <p:cNvSpPr/>
            <p:nvPr/>
          </p:nvSpPr>
          <p:spPr>
            <a:xfrm flipH="1">
              <a:off x="2208" y="0"/>
              <a:ext cx="96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0507" name="Freeform 28"/>
          <p:cNvSpPr/>
          <p:nvPr/>
        </p:nvSpPr>
        <p:spPr>
          <a:xfrm>
            <a:off x="828675" y="3475038"/>
            <a:ext cx="638175" cy="1968500"/>
          </a:xfrm>
          <a:custGeom>
            <a:avLst/>
            <a:gdLst/>
            <a:ahLst/>
            <a:cxnLst>
              <a:cxn ang="0">
                <a:pos x="59" y="50"/>
              </a:cxn>
              <a:cxn ang="0">
                <a:pos x="84" y="133"/>
              </a:cxn>
              <a:cxn ang="0">
                <a:pos x="67" y="284"/>
              </a:cxn>
              <a:cxn ang="0">
                <a:pos x="0" y="484"/>
              </a:cxn>
              <a:cxn ang="0">
                <a:pos x="42" y="576"/>
              </a:cxn>
              <a:cxn ang="0">
                <a:pos x="25" y="701"/>
              </a:cxn>
              <a:cxn ang="0">
                <a:pos x="17" y="968"/>
              </a:cxn>
              <a:cxn ang="0">
                <a:pos x="0" y="1018"/>
              </a:cxn>
              <a:cxn ang="0">
                <a:pos x="374" y="1010"/>
              </a:cxn>
              <a:cxn ang="0">
                <a:pos x="384" y="626"/>
              </a:cxn>
              <a:cxn ang="0">
                <a:pos x="376" y="559"/>
              </a:cxn>
              <a:cxn ang="0">
                <a:pos x="359" y="534"/>
              </a:cxn>
              <a:cxn ang="0">
                <a:pos x="368" y="509"/>
              </a:cxn>
              <a:cxn ang="0">
                <a:pos x="384" y="459"/>
              </a:cxn>
              <a:cxn ang="0">
                <a:pos x="376" y="167"/>
              </a:cxn>
              <a:cxn ang="0">
                <a:pos x="426" y="92"/>
              </a:cxn>
              <a:cxn ang="0">
                <a:pos x="443" y="0"/>
              </a:cxn>
            </a:cxnLst>
            <a:pathLst>
              <a:path w="443" h="1018">
                <a:moveTo>
                  <a:pt x="59" y="50"/>
                </a:moveTo>
                <a:cubicBezTo>
                  <a:pt x="68" y="78"/>
                  <a:pt x="75" y="105"/>
                  <a:pt x="84" y="133"/>
                </a:cubicBezTo>
                <a:cubicBezTo>
                  <a:pt x="77" y="183"/>
                  <a:pt x="76" y="234"/>
                  <a:pt x="67" y="284"/>
                </a:cubicBezTo>
                <a:cubicBezTo>
                  <a:pt x="55" y="350"/>
                  <a:pt x="23" y="421"/>
                  <a:pt x="0" y="484"/>
                </a:cubicBezTo>
                <a:cubicBezTo>
                  <a:pt x="8" y="531"/>
                  <a:pt x="4" y="550"/>
                  <a:pt x="42" y="576"/>
                </a:cubicBezTo>
                <a:cubicBezTo>
                  <a:pt x="62" y="632"/>
                  <a:pt x="60" y="650"/>
                  <a:pt x="25" y="701"/>
                </a:cubicBezTo>
                <a:cubicBezTo>
                  <a:pt x="22" y="790"/>
                  <a:pt x="22" y="879"/>
                  <a:pt x="17" y="968"/>
                </a:cubicBezTo>
                <a:cubicBezTo>
                  <a:pt x="15" y="1008"/>
                  <a:pt x="18" y="1002"/>
                  <a:pt x="0" y="1018"/>
                </a:cubicBezTo>
                <a:lnTo>
                  <a:pt x="374" y="1010"/>
                </a:lnTo>
                <a:cubicBezTo>
                  <a:pt x="374" y="947"/>
                  <a:pt x="352" y="727"/>
                  <a:pt x="384" y="626"/>
                </a:cubicBezTo>
                <a:cubicBezTo>
                  <a:pt x="381" y="604"/>
                  <a:pt x="382" y="581"/>
                  <a:pt x="376" y="559"/>
                </a:cubicBezTo>
                <a:cubicBezTo>
                  <a:pt x="373" y="549"/>
                  <a:pt x="361" y="544"/>
                  <a:pt x="359" y="534"/>
                </a:cubicBezTo>
                <a:cubicBezTo>
                  <a:pt x="358" y="525"/>
                  <a:pt x="365" y="517"/>
                  <a:pt x="368" y="509"/>
                </a:cubicBezTo>
                <a:cubicBezTo>
                  <a:pt x="374" y="492"/>
                  <a:pt x="384" y="459"/>
                  <a:pt x="384" y="459"/>
                </a:cubicBezTo>
                <a:cubicBezTo>
                  <a:pt x="383" y="422"/>
                  <a:pt x="360" y="243"/>
                  <a:pt x="376" y="167"/>
                </a:cubicBezTo>
                <a:cubicBezTo>
                  <a:pt x="383" y="133"/>
                  <a:pt x="411" y="122"/>
                  <a:pt x="426" y="92"/>
                </a:cubicBezTo>
                <a:cubicBezTo>
                  <a:pt x="441" y="63"/>
                  <a:pt x="443" y="32"/>
                  <a:pt x="443" y="0"/>
                </a:cubicBezTo>
              </a:path>
            </a:pathLst>
          </a:custGeom>
          <a:solidFill>
            <a:srgbClr val="CC9900"/>
          </a:solidFill>
          <a:ln w="9525" cap="flat" cmpd="sng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6" name="Group 29"/>
          <p:cNvGrpSpPr/>
          <p:nvPr/>
        </p:nvGrpSpPr>
        <p:grpSpPr>
          <a:xfrm>
            <a:off x="1333500" y="3355975"/>
            <a:ext cx="2935288" cy="2359025"/>
            <a:chOff x="0" y="0"/>
            <a:chExt cx="1849" cy="1486"/>
          </a:xfrm>
        </p:grpSpPr>
        <p:sp>
          <p:nvSpPr>
            <p:cNvPr id="20509" name="Freeform 30"/>
            <p:cNvSpPr/>
            <p:nvPr/>
          </p:nvSpPr>
          <p:spPr>
            <a:xfrm rot="762952">
              <a:off x="0" y="0"/>
              <a:ext cx="827" cy="351"/>
            </a:xfrm>
            <a:custGeom>
              <a:avLst/>
              <a:gdLst/>
              <a:ahLst/>
              <a:cxnLst>
                <a:cxn ang="0">
                  <a:pos x="0" y="150"/>
                </a:cxn>
                <a:cxn ang="0">
                  <a:pos x="92" y="142"/>
                </a:cxn>
                <a:cxn ang="0">
                  <a:pos x="159" y="125"/>
                </a:cxn>
                <a:cxn ang="0">
                  <a:pos x="209" y="100"/>
                </a:cxn>
                <a:cxn ang="0">
                  <a:pos x="309" y="0"/>
                </a:cxn>
                <a:cxn ang="0">
                  <a:pos x="409" y="25"/>
                </a:cxn>
                <a:cxn ang="0">
                  <a:pos x="676" y="117"/>
                </a:cxn>
                <a:cxn ang="0">
                  <a:pos x="776" y="175"/>
                </a:cxn>
                <a:cxn ang="0">
                  <a:pos x="827" y="267"/>
                </a:cxn>
                <a:cxn ang="0">
                  <a:pos x="718" y="351"/>
                </a:cxn>
                <a:cxn ang="0">
                  <a:pos x="367" y="284"/>
                </a:cxn>
                <a:cxn ang="0">
                  <a:pos x="259" y="267"/>
                </a:cxn>
                <a:cxn ang="0">
                  <a:pos x="226" y="250"/>
                </a:cxn>
                <a:cxn ang="0">
                  <a:pos x="192" y="242"/>
                </a:cxn>
                <a:cxn ang="0">
                  <a:pos x="92" y="184"/>
                </a:cxn>
                <a:cxn ang="0">
                  <a:pos x="0" y="150"/>
                </a:cxn>
              </a:cxnLst>
              <a:pathLst>
                <a:path w="827" h="351">
                  <a:moveTo>
                    <a:pt x="0" y="150"/>
                  </a:moveTo>
                  <a:cubicBezTo>
                    <a:pt x="31" y="147"/>
                    <a:pt x="62" y="147"/>
                    <a:pt x="92" y="142"/>
                  </a:cubicBezTo>
                  <a:cubicBezTo>
                    <a:pt x="115" y="138"/>
                    <a:pt x="159" y="125"/>
                    <a:pt x="159" y="125"/>
                  </a:cubicBezTo>
                  <a:cubicBezTo>
                    <a:pt x="175" y="115"/>
                    <a:pt x="196" y="113"/>
                    <a:pt x="209" y="100"/>
                  </a:cubicBezTo>
                  <a:cubicBezTo>
                    <a:pt x="260" y="48"/>
                    <a:pt x="237" y="23"/>
                    <a:pt x="309" y="0"/>
                  </a:cubicBezTo>
                  <a:cubicBezTo>
                    <a:pt x="346" y="6"/>
                    <a:pt x="374" y="14"/>
                    <a:pt x="409" y="25"/>
                  </a:cubicBezTo>
                  <a:cubicBezTo>
                    <a:pt x="487" y="78"/>
                    <a:pt x="584" y="95"/>
                    <a:pt x="676" y="117"/>
                  </a:cubicBezTo>
                  <a:cubicBezTo>
                    <a:pt x="711" y="140"/>
                    <a:pt x="738" y="163"/>
                    <a:pt x="776" y="175"/>
                  </a:cubicBezTo>
                  <a:cubicBezTo>
                    <a:pt x="815" y="200"/>
                    <a:pt x="813" y="228"/>
                    <a:pt x="827" y="267"/>
                  </a:cubicBezTo>
                  <a:cubicBezTo>
                    <a:pt x="810" y="330"/>
                    <a:pt x="770" y="332"/>
                    <a:pt x="718" y="351"/>
                  </a:cubicBezTo>
                  <a:cubicBezTo>
                    <a:pt x="604" y="310"/>
                    <a:pt x="488" y="292"/>
                    <a:pt x="367" y="284"/>
                  </a:cubicBezTo>
                  <a:cubicBezTo>
                    <a:pt x="331" y="277"/>
                    <a:pt x="294" y="276"/>
                    <a:pt x="259" y="267"/>
                  </a:cubicBezTo>
                  <a:cubicBezTo>
                    <a:pt x="247" y="264"/>
                    <a:pt x="238" y="254"/>
                    <a:pt x="226" y="250"/>
                  </a:cubicBezTo>
                  <a:cubicBezTo>
                    <a:pt x="215" y="246"/>
                    <a:pt x="203" y="245"/>
                    <a:pt x="192" y="242"/>
                  </a:cubicBezTo>
                  <a:cubicBezTo>
                    <a:pt x="158" y="219"/>
                    <a:pt x="128" y="202"/>
                    <a:pt x="92" y="184"/>
                  </a:cubicBezTo>
                  <a:cubicBezTo>
                    <a:pt x="63" y="169"/>
                    <a:pt x="29" y="165"/>
                    <a:pt x="0" y="150"/>
                  </a:cubicBezTo>
                  <a:close/>
                </a:path>
              </a:pathLst>
            </a:custGeom>
            <a:solidFill>
              <a:srgbClr val="CC9900"/>
            </a:solidFill>
            <a:ln w="9525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20510" name="Group 31"/>
            <p:cNvGrpSpPr/>
            <p:nvPr/>
          </p:nvGrpSpPr>
          <p:grpSpPr>
            <a:xfrm rot="8238776">
              <a:off x="591" y="78"/>
              <a:ext cx="1258" cy="1408"/>
              <a:chOff x="0" y="0"/>
              <a:chExt cx="1072" cy="1115"/>
            </a:xfrm>
          </p:grpSpPr>
          <p:sp>
            <p:nvSpPr>
              <p:cNvPr id="20511" name="AutoShape 32"/>
              <p:cNvSpPr/>
              <p:nvPr/>
            </p:nvSpPr>
            <p:spPr>
              <a:xfrm>
                <a:off x="240" y="0"/>
                <a:ext cx="576" cy="384"/>
              </a:xfrm>
              <a:prstGeom prst="triangle">
                <a:avLst>
                  <a:gd name="adj" fmla="val 50000"/>
                </a:avLst>
              </a:prstGeom>
              <a:solidFill>
                <a:srgbClr val="006C00"/>
              </a:solidFill>
              <a:ln w="9525" cap="flat" cmpd="sng">
                <a:solidFill>
                  <a:srgbClr val="006C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0512" name="AutoShape 33"/>
              <p:cNvSpPr/>
              <p:nvPr/>
            </p:nvSpPr>
            <p:spPr>
              <a:xfrm>
                <a:off x="96" y="224"/>
                <a:ext cx="864" cy="576"/>
              </a:xfrm>
              <a:prstGeom prst="triangle">
                <a:avLst>
                  <a:gd name="adj" fmla="val 50000"/>
                </a:avLst>
              </a:prstGeom>
              <a:solidFill>
                <a:srgbClr val="006C00"/>
              </a:solidFill>
              <a:ln w="9525" cap="flat" cmpd="sng">
                <a:solidFill>
                  <a:srgbClr val="006C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0513" name="AutoShape 34"/>
              <p:cNvSpPr/>
              <p:nvPr/>
            </p:nvSpPr>
            <p:spPr>
              <a:xfrm>
                <a:off x="0" y="400"/>
                <a:ext cx="1072" cy="715"/>
              </a:xfrm>
              <a:prstGeom prst="triangle">
                <a:avLst>
                  <a:gd name="adj" fmla="val 50000"/>
                </a:avLst>
              </a:prstGeom>
              <a:solidFill>
                <a:srgbClr val="006C00"/>
              </a:solidFill>
              <a:ln w="9525" cap="flat" cmpd="sng">
                <a:solidFill>
                  <a:srgbClr val="006C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</p:grpSp>
      </p:grpSp>
      <p:grpSp>
        <p:nvGrpSpPr>
          <p:cNvPr id="8" name="Group 35"/>
          <p:cNvGrpSpPr/>
          <p:nvPr/>
        </p:nvGrpSpPr>
        <p:grpSpPr>
          <a:xfrm>
            <a:off x="1357313" y="5418138"/>
            <a:ext cx="2649537" cy="522287"/>
            <a:chOff x="0" y="0"/>
            <a:chExt cx="1538" cy="329"/>
          </a:xfrm>
        </p:grpSpPr>
        <p:sp>
          <p:nvSpPr>
            <p:cNvPr id="20515" name="Freeform 36"/>
            <p:cNvSpPr/>
            <p:nvPr/>
          </p:nvSpPr>
          <p:spPr>
            <a:xfrm rot="-5400000">
              <a:off x="-108" y="113"/>
              <a:ext cx="221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21" y="0"/>
                </a:cxn>
              </a:cxnLst>
              <a:pathLst>
                <a:path w="221" h="5">
                  <a:moveTo>
                    <a:pt x="0" y="5"/>
                  </a:moveTo>
                  <a:lnTo>
                    <a:pt x="221" y="0"/>
                  </a:ln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16" name="Freeform 37"/>
            <p:cNvSpPr/>
            <p:nvPr/>
          </p:nvSpPr>
          <p:spPr>
            <a:xfrm rot="-5400000">
              <a:off x="1414" y="108"/>
              <a:ext cx="221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21" y="0"/>
                </a:cxn>
              </a:cxnLst>
              <a:pathLst>
                <a:path w="221" h="5">
                  <a:moveTo>
                    <a:pt x="0" y="5"/>
                  </a:moveTo>
                  <a:lnTo>
                    <a:pt x="221" y="0"/>
                  </a:ln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17" name="Line 38"/>
            <p:cNvSpPr/>
            <p:nvPr/>
          </p:nvSpPr>
          <p:spPr>
            <a:xfrm>
              <a:off x="1200" y="144"/>
              <a:ext cx="336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0518" name="Line 39"/>
            <p:cNvSpPr/>
            <p:nvPr/>
          </p:nvSpPr>
          <p:spPr>
            <a:xfrm rot="10800000">
              <a:off x="0" y="144"/>
              <a:ext cx="336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0519" name="Text Box 40"/>
            <p:cNvSpPr txBox="1"/>
            <p:nvPr/>
          </p:nvSpPr>
          <p:spPr>
            <a:xfrm>
              <a:off x="432" y="0"/>
              <a:ext cx="81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zh-CN" sz="2800" b="1" dirty="0">
                  <a:solidFill>
                    <a:srgbClr val="000099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 8 </a:t>
              </a:r>
              <a:r>
                <a:rPr lang="zh-CN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米</a:t>
              </a:r>
              <a:endParaRPr lang="zh-CN" altLang="en-US" sz="2800" b="1" dirty="0">
                <a:solidFill>
                  <a:srgbClr val="000099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9" name="Group 41"/>
          <p:cNvGrpSpPr/>
          <p:nvPr/>
        </p:nvGrpSpPr>
        <p:grpSpPr>
          <a:xfrm>
            <a:off x="468313" y="3546475"/>
            <a:ext cx="533400" cy="1905000"/>
            <a:chOff x="0" y="0"/>
            <a:chExt cx="336" cy="1061"/>
          </a:xfrm>
        </p:grpSpPr>
        <p:sp>
          <p:nvSpPr>
            <p:cNvPr id="20521" name="Text Box 42"/>
            <p:cNvSpPr txBox="1"/>
            <p:nvPr/>
          </p:nvSpPr>
          <p:spPr>
            <a:xfrm>
              <a:off x="0" y="245"/>
              <a:ext cx="336" cy="53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zh-CN" sz="2800" b="1" dirty="0">
                  <a:solidFill>
                    <a:srgbClr val="000099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6</a:t>
              </a:r>
              <a:r>
                <a:rPr lang="zh-CN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米</a:t>
              </a:r>
              <a:endParaRPr lang="zh-CN" altLang="en-US" sz="2800" b="1" dirty="0">
                <a:solidFill>
                  <a:srgbClr val="000099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grpSp>
          <p:nvGrpSpPr>
            <p:cNvPr id="20522" name="Group 43"/>
            <p:cNvGrpSpPr/>
            <p:nvPr/>
          </p:nvGrpSpPr>
          <p:grpSpPr>
            <a:xfrm>
              <a:off x="48" y="0"/>
              <a:ext cx="221" cy="1061"/>
              <a:chOff x="0" y="0"/>
              <a:chExt cx="221" cy="1061"/>
            </a:xfrm>
          </p:grpSpPr>
          <p:sp>
            <p:nvSpPr>
              <p:cNvPr id="20523" name="Line 44"/>
              <p:cNvSpPr/>
              <p:nvPr/>
            </p:nvSpPr>
            <p:spPr>
              <a:xfrm flipV="1">
                <a:off x="96" y="5"/>
                <a:ext cx="0" cy="192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20524" name="Line 45"/>
              <p:cNvSpPr/>
              <p:nvPr/>
            </p:nvSpPr>
            <p:spPr>
              <a:xfrm>
                <a:off x="96" y="821"/>
                <a:ext cx="0" cy="240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20525" name="Freeform 46"/>
              <p:cNvSpPr/>
              <p:nvPr/>
            </p:nvSpPr>
            <p:spPr>
              <a:xfrm>
                <a:off x="0" y="0"/>
                <a:ext cx="221" cy="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221" y="0"/>
                  </a:cxn>
                </a:cxnLst>
                <a:pathLst>
                  <a:path w="221" h="5">
                    <a:moveTo>
                      <a:pt x="0" y="5"/>
                    </a:moveTo>
                    <a:lnTo>
                      <a:pt x="221" y="0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13358" name="Text Box 49"/>
          <p:cNvSpPr txBox="1"/>
          <p:nvPr/>
        </p:nvSpPr>
        <p:spPr>
          <a:xfrm>
            <a:off x="960438" y="3371850"/>
            <a:ext cx="352425" cy="523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endParaRPr lang="zh-CN" altLang="zh-CN" sz="2800" b="1" i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3359" name="Text Box 50"/>
          <p:cNvSpPr txBox="1"/>
          <p:nvPr/>
        </p:nvSpPr>
        <p:spPr>
          <a:xfrm>
            <a:off x="973138" y="5443538"/>
            <a:ext cx="423862" cy="52228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endParaRPr lang="zh-CN" altLang="zh-CN" sz="2800" b="1" i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3360" name="Text Box 51"/>
          <p:cNvSpPr txBox="1"/>
          <p:nvPr/>
        </p:nvSpPr>
        <p:spPr>
          <a:xfrm>
            <a:off x="4006850" y="4938713"/>
            <a:ext cx="635000" cy="52228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endParaRPr lang="zh-CN" altLang="zh-CN" sz="2800" b="1" i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9281" name="Text Box 65"/>
          <p:cNvSpPr txBox="1"/>
          <p:nvPr/>
        </p:nvSpPr>
        <p:spPr>
          <a:xfrm>
            <a:off x="4679950" y="423863"/>
            <a:ext cx="4279900" cy="332263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解：根据题意可以构建一直角三角形模型，如图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在</a:t>
            </a:r>
            <a:r>
              <a:rPr lang="zh-CN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Rt△</a:t>
            </a:r>
            <a:r>
              <a:rPr lang="zh-CN" altLang="zh-CN" sz="28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ABC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中，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8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AC</a:t>
            </a:r>
            <a:r>
              <a:rPr lang="zh-CN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=6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米，</a:t>
            </a:r>
            <a:r>
              <a:rPr lang="zh-CN" altLang="zh-CN" sz="28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BC</a:t>
            </a:r>
            <a:r>
              <a:rPr lang="zh-CN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=8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米，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由勾股定理得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aphicFrame>
        <p:nvGraphicFramePr>
          <p:cNvPr id="9282" name="Object 66"/>
          <p:cNvGraphicFramePr>
            <a:graphicFrameLocks noChangeAspect="1"/>
          </p:cNvGraphicFramePr>
          <p:nvPr/>
        </p:nvGraphicFramePr>
        <p:xfrm>
          <a:off x="4856163" y="3602038"/>
          <a:ext cx="2690812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219200" imgH="825500" progId="Equation.DSMT4">
                  <p:embed/>
                </p:oleObj>
              </mc:Choice>
              <mc:Fallback>
                <p:oleObj name="" r:id="rId1" imgW="1219200" imgH="825500" progId="Equation.DSMT4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56163" y="3602038"/>
                        <a:ext cx="2690812" cy="1819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83" name="Text Box 67"/>
          <p:cNvSpPr txBox="1"/>
          <p:nvPr/>
        </p:nvSpPr>
        <p:spPr>
          <a:xfrm>
            <a:off x="4784725" y="5349875"/>
            <a:ext cx="3992563" cy="12096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∴这棵树在折断之前的高度是10+6=16（米）.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3364" name="直角三角形 2"/>
          <p:cNvSpPr/>
          <p:nvPr/>
        </p:nvSpPr>
        <p:spPr>
          <a:xfrm>
            <a:off x="1357313" y="3487738"/>
            <a:ext cx="2747962" cy="1943100"/>
          </a:xfrm>
          <a:prstGeom prst="rtTriangle">
            <a:avLst/>
          </a:prstGeom>
          <a:noFill/>
          <a:ln w="476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281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>
                                            <p:txEl>
                                              <p:charRg st="2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281">
                                            <p:txEl>
                                              <p:charRg st="2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281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>
                                            <p:txEl>
                                              <p:charRg st="46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281">
                                            <p:txEl>
                                              <p:charRg st="46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8" grpId="0"/>
      <p:bldP spid="13359" grpId="0"/>
      <p:bldP spid="13360" grpId="0"/>
      <p:bldP spid="13364" grpId="0" animBg="1"/>
      <p:bldP spid="92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4"/>
          <p:cNvSpPr txBox="1"/>
          <p:nvPr/>
        </p:nvSpPr>
        <p:spPr>
          <a:xfrm>
            <a:off x="1198563" y="1130300"/>
            <a:ext cx="6583362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利用勾股定理解决实际问题的一般步骤：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2291" name="Text Box 5"/>
          <p:cNvSpPr txBox="1"/>
          <p:nvPr/>
        </p:nvSpPr>
        <p:spPr>
          <a:xfrm>
            <a:off x="1104900" y="1635125"/>
            <a:ext cx="7116763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1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）读懂题意，分析已知、未知间的关系；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2292" name="Text Box 6"/>
          <p:cNvSpPr txBox="1"/>
          <p:nvPr/>
        </p:nvSpPr>
        <p:spPr>
          <a:xfrm>
            <a:off x="1104900" y="2190750"/>
            <a:ext cx="3916363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）构造直角三角形；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2293" name="Text Box 7"/>
          <p:cNvSpPr txBox="1"/>
          <p:nvPr/>
        </p:nvSpPr>
        <p:spPr>
          <a:xfrm>
            <a:off x="1104900" y="2767013"/>
            <a:ext cx="4983163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）利用勾股定理等列方程；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2294" name="Text Box 8"/>
          <p:cNvSpPr txBox="1"/>
          <p:nvPr/>
        </p:nvSpPr>
        <p:spPr>
          <a:xfrm>
            <a:off x="1104900" y="3273425"/>
            <a:ext cx="3382963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）解决实际问题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9" name="圆角矩形 31"/>
          <p:cNvSpPr/>
          <p:nvPr/>
        </p:nvSpPr>
        <p:spPr>
          <a:xfrm>
            <a:off x="741363" y="574675"/>
            <a:ext cx="1587500" cy="504825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归纳总结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60" name="Rectangle 4"/>
          <p:cNvSpPr/>
          <p:nvPr/>
        </p:nvSpPr>
        <p:spPr>
          <a:xfrm>
            <a:off x="5507038" y="4154488"/>
            <a:ext cx="1730375" cy="520700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数学问题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9461" name="Rectangle 5"/>
          <p:cNvSpPr/>
          <p:nvPr/>
        </p:nvSpPr>
        <p:spPr>
          <a:xfrm>
            <a:off x="5364163" y="5522913"/>
            <a:ext cx="2085975" cy="522287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直角三角形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9462" name="Rectangle 6"/>
          <p:cNvSpPr/>
          <p:nvPr/>
        </p:nvSpPr>
        <p:spPr>
          <a:xfrm>
            <a:off x="2122488" y="5522913"/>
            <a:ext cx="1873250" cy="522287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勾股定理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9463" name="Rectangle 7"/>
          <p:cNvSpPr/>
          <p:nvPr/>
        </p:nvSpPr>
        <p:spPr>
          <a:xfrm>
            <a:off x="2049463" y="4154488"/>
            <a:ext cx="1946275" cy="520700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实际问题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067175" y="4065588"/>
            <a:ext cx="1368425" cy="522287"/>
            <a:chOff x="0" y="0"/>
            <a:chExt cx="862" cy="329"/>
          </a:xfrm>
        </p:grpSpPr>
        <p:sp>
          <p:nvSpPr>
            <p:cNvPr id="21516" name="Line 9"/>
            <p:cNvSpPr/>
            <p:nvPr/>
          </p:nvSpPr>
          <p:spPr>
            <a:xfrm>
              <a:off x="0" y="272"/>
              <a:ext cx="862" cy="0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1517" name="Text Box 10"/>
            <p:cNvSpPr txBox="1"/>
            <p:nvPr/>
          </p:nvSpPr>
          <p:spPr>
            <a:xfrm>
              <a:off x="91" y="0"/>
              <a:ext cx="68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转化</a:t>
              </a:r>
              <a:endPara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3" name="Group 11"/>
          <p:cNvGrpSpPr/>
          <p:nvPr/>
        </p:nvGrpSpPr>
        <p:grpSpPr>
          <a:xfrm>
            <a:off x="5732463" y="4718050"/>
            <a:ext cx="1044575" cy="792163"/>
            <a:chOff x="-312" y="0"/>
            <a:chExt cx="658" cy="499"/>
          </a:xfrm>
        </p:grpSpPr>
        <p:sp>
          <p:nvSpPr>
            <p:cNvPr id="21519" name="Line 12"/>
            <p:cNvSpPr/>
            <p:nvPr/>
          </p:nvSpPr>
          <p:spPr>
            <a:xfrm>
              <a:off x="45" y="0"/>
              <a:ext cx="0" cy="499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1520" name="Text Box 13"/>
            <p:cNvSpPr txBox="1"/>
            <p:nvPr/>
          </p:nvSpPr>
          <p:spPr>
            <a:xfrm>
              <a:off x="-312" y="0"/>
              <a:ext cx="658" cy="49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 anchor="t" anchorCtr="0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构建</a:t>
              </a:r>
              <a:endPara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4065588" y="5437188"/>
            <a:ext cx="1225550" cy="522287"/>
            <a:chOff x="0" y="0"/>
            <a:chExt cx="771" cy="329"/>
          </a:xfrm>
        </p:grpSpPr>
        <p:sp>
          <p:nvSpPr>
            <p:cNvPr id="21522" name="Line 15"/>
            <p:cNvSpPr/>
            <p:nvPr/>
          </p:nvSpPr>
          <p:spPr>
            <a:xfrm flipH="1">
              <a:off x="0" y="318"/>
              <a:ext cx="771" cy="0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1523" name="Text Box 16"/>
            <p:cNvSpPr txBox="1"/>
            <p:nvPr/>
          </p:nvSpPr>
          <p:spPr>
            <a:xfrm>
              <a:off x="46" y="0"/>
              <a:ext cx="68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利用</a:t>
              </a:r>
              <a:endPara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5" name="Group 17"/>
          <p:cNvGrpSpPr/>
          <p:nvPr/>
        </p:nvGrpSpPr>
        <p:grpSpPr>
          <a:xfrm>
            <a:off x="1987550" y="4718050"/>
            <a:ext cx="1071563" cy="719138"/>
            <a:chOff x="-310" y="0"/>
            <a:chExt cx="673" cy="453"/>
          </a:xfrm>
        </p:grpSpPr>
        <p:sp>
          <p:nvSpPr>
            <p:cNvPr id="21525" name="Line 18"/>
            <p:cNvSpPr/>
            <p:nvPr/>
          </p:nvSpPr>
          <p:spPr>
            <a:xfrm flipV="1">
              <a:off x="363" y="45"/>
              <a:ext cx="0" cy="408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1526" name="Text Box 19"/>
            <p:cNvSpPr txBox="1"/>
            <p:nvPr/>
          </p:nvSpPr>
          <p:spPr>
            <a:xfrm>
              <a:off x="-310" y="0"/>
              <a:ext cx="656" cy="453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 anchor="t" anchorCtr="0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解决</a:t>
              </a:r>
              <a:endPara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29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293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4" grpId="0"/>
      <p:bldP spid="19" grpId="0" bldLvl="0" animBg="1"/>
      <p:bldP spid="19460" grpId="0" bldLvl="0" animBg="1"/>
      <p:bldP spid="19461" grpId="0" bldLvl="0" animBg="1"/>
      <p:bldP spid="19462" grpId="0" bldLvl="0" animBg="1"/>
      <p:bldP spid="19463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4248150" cy="301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如图，池塘边有两点</a:t>
            </a:r>
            <a:r>
              <a:rPr kumimoji="1" lang="en-US" altLang="zh-CN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A、B，</a:t>
            </a:r>
            <a:r>
              <a:rPr kumimoji="1" lang="zh-CN" altLang="en-US" sz="32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无法直接测量</a:t>
            </a:r>
            <a:r>
              <a:rPr kumimoji="1" lang="en-US" altLang="zh-CN" sz="32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AB</a:t>
            </a:r>
            <a:r>
              <a:rPr kumimoji="1" lang="zh-CN" altLang="en-US" sz="32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之间的距离，</a:t>
            </a:r>
            <a:r>
              <a: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请你运用所学过的知识设计一种方法，来测量</a:t>
            </a:r>
            <a:r>
              <a:rPr kumimoji="1" lang="en-US" altLang="zh-CN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AB</a:t>
            </a:r>
            <a:r>
              <a: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间的距离。</a:t>
            </a:r>
            <a:endParaRPr kumimoji="1" lang="zh-CN" altLang="en-US" sz="32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219" name="WordArt 10"/>
          <p:cNvSpPr>
            <a:spLocks noTextEdit="1"/>
          </p:cNvSpPr>
          <p:nvPr/>
        </p:nvSpPr>
        <p:spPr>
          <a:xfrm>
            <a:off x="533400" y="304800"/>
            <a:ext cx="1981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我来设计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155" name="Text Box 11"/>
          <p:cNvSpPr txBox="1"/>
          <p:nvPr/>
        </p:nvSpPr>
        <p:spPr>
          <a:xfrm>
            <a:off x="685800" y="5973763"/>
            <a:ext cx="75438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66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比一比，哪位同学的方法既多又好？</a:t>
            </a:r>
            <a:endParaRPr lang="zh-CN" altLang="en-US" sz="3200" b="1" dirty="0">
              <a:solidFill>
                <a:srgbClr val="FF0066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533400" y="4343400"/>
            <a:ext cx="8229600" cy="1585913"/>
            <a:chOff x="336" y="2736"/>
            <a:chExt cx="5184" cy="999"/>
          </a:xfrm>
        </p:grpSpPr>
        <p:sp>
          <p:nvSpPr>
            <p:cNvPr id="9222" name="Text Box 12"/>
            <p:cNvSpPr txBox="1"/>
            <p:nvPr/>
          </p:nvSpPr>
          <p:spPr>
            <a:xfrm>
              <a:off x="336" y="2736"/>
              <a:ext cx="37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楷体_GB2312" charset="-122"/>
                  <a:ea typeface="楷体_GB2312" charset="-122"/>
                </a:rPr>
                <a:t>要求：</a:t>
              </a:r>
              <a:r>
                <a:rPr lang="en-US" altLang="zh-CN" sz="2800" b="1">
                  <a:latin typeface="楷体_GB2312" charset="-122"/>
                  <a:ea typeface="楷体_GB2312" charset="-122"/>
                </a:rPr>
                <a:t>1</a:t>
              </a:r>
              <a:r>
                <a:rPr lang="zh-CN" altLang="en-US" sz="2800" b="1" dirty="0">
                  <a:latin typeface="楷体_GB2312" charset="-122"/>
                  <a:ea typeface="楷体_GB2312" charset="-122"/>
                </a:rPr>
                <a:t>、画出设计图</a:t>
              </a:r>
              <a:endParaRPr lang="zh-CN" altLang="en-US" sz="2800" b="1" dirty="0">
                <a:latin typeface="楷体_GB2312" charset="-122"/>
                <a:ea typeface="楷体_GB2312" charset="-122"/>
              </a:endParaRPr>
            </a:p>
          </p:txBody>
        </p:sp>
        <p:sp>
          <p:nvSpPr>
            <p:cNvPr id="9223" name="Text Box 13"/>
            <p:cNvSpPr txBox="1"/>
            <p:nvPr/>
          </p:nvSpPr>
          <p:spPr>
            <a:xfrm>
              <a:off x="1008" y="3072"/>
              <a:ext cx="451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楷体_GB2312" charset="-122"/>
                  <a:ea typeface="楷体_GB2312" charset="-122"/>
                </a:rPr>
                <a:t>2</a:t>
              </a:r>
              <a:r>
                <a:rPr lang="zh-CN" altLang="en-US" sz="2800" b="1" dirty="0">
                  <a:latin typeface="楷体_GB2312" charset="-122"/>
                  <a:ea typeface="楷体_GB2312" charset="-122"/>
                </a:rPr>
                <a:t>、若涉及到角度，请直接标在设计图中</a:t>
              </a:r>
              <a:endParaRPr lang="zh-CN" altLang="en-US" sz="2800" b="1" dirty="0">
                <a:latin typeface="楷体_GB2312" charset="-122"/>
                <a:ea typeface="楷体_GB2312" charset="-122"/>
              </a:endParaRPr>
            </a:p>
          </p:txBody>
        </p:sp>
        <p:sp>
          <p:nvSpPr>
            <p:cNvPr id="9224" name="Text Box 14"/>
            <p:cNvSpPr txBox="1"/>
            <p:nvPr/>
          </p:nvSpPr>
          <p:spPr>
            <a:xfrm>
              <a:off x="1008" y="3408"/>
              <a:ext cx="441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楷体_GB2312" charset="-122"/>
                  <a:ea typeface="楷体_GB2312" charset="-122"/>
                </a:rPr>
                <a:t>3</a:t>
              </a:r>
              <a:r>
                <a:rPr lang="zh-CN" altLang="en-US" sz="2800" b="1" dirty="0">
                  <a:latin typeface="楷体_GB2312" charset="-122"/>
                  <a:ea typeface="楷体_GB2312" charset="-122"/>
                </a:rPr>
                <a:t>、若涉及到长度，请用</a:t>
              </a:r>
              <a:r>
                <a:rPr lang="en-US" altLang="zh-CN" sz="2800" b="1">
                  <a:latin typeface="楷体_GB2312" charset="-122"/>
                  <a:ea typeface="楷体_GB2312" charset="-122"/>
                </a:rPr>
                <a:t>a</a:t>
              </a:r>
              <a:r>
                <a:rPr lang="zh-CN" altLang="en-US" sz="2800" b="1" dirty="0">
                  <a:latin typeface="楷体_GB2312" charset="-122"/>
                  <a:ea typeface="楷体_GB2312" charset="-122"/>
                </a:rPr>
                <a:t>、</a:t>
              </a:r>
              <a:r>
                <a:rPr lang="en-US" altLang="zh-CN" sz="2800" b="1">
                  <a:latin typeface="楷体_GB2312" charset="-122"/>
                  <a:ea typeface="楷体_GB2312" charset="-122"/>
                </a:rPr>
                <a:t>b</a:t>
              </a:r>
              <a:r>
                <a:rPr lang="zh-CN" altLang="en-US" sz="2800" b="1" dirty="0">
                  <a:latin typeface="楷体_GB2312" charset="-122"/>
                  <a:ea typeface="楷体_GB2312" charset="-122"/>
                </a:rPr>
                <a:t>、</a:t>
              </a:r>
              <a:r>
                <a:rPr lang="en-US" altLang="zh-CN" sz="2800" b="1">
                  <a:latin typeface="楷体_GB2312" charset="-122"/>
                  <a:ea typeface="楷体_GB2312" charset="-122"/>
                </a:rPr>
                <a:t>c</a:t>
              </a:r>
              <a:r>
                <a:rPr lang="zh-CN" altLang="en-US" sz="2800" b="1" dirty="0">
                  <a:latin typeface="楷体_GB2312" charset="-122"/>
                  <a:ea typeface="楷体_GB2312" charset="-122"/>
                </a:rPr>
                <a:t>等字母</a:t>
              </a:r>
              <a:endParaRPr lang="zh-CN" altLang="en-US" sz="2800" b="1" dirty="0">
                <a:latin typeface="楷体_GB2312" charset="-122"/>
                <a:ea typeface="楷体_GB2312" charset="-122"/>
              </a:endParaRPr>
            </a:p>
          </p:txBody>
        </p:sp>
      </p:grpSp>
      <p:grpSp>
        <p:nvGrpSpPr>
          <p:cNvPr id="9225" name="Group 16"/>
          <p:cNvGrpSpPr/>
          <p:nvPr/>
        </p:nvGrpSpPr>
        <p:grpSpPr>
          <a:xfrm>
            <a:off x="4648200" y="1219200"/>
            <a:ext cx="4191000" cy="2035175"/>
            <a:chOff x="2928" y="768"/>
            <a:chExt cx="2640" cy="1282"/>
          </a:xfrm>
        </p:grpSpPr>
        <p:pic>
          <p:nvPicPr>
            <p:cNvPr id="9226" name="Picture 17" descr="C:\Documents and Settings\Administrator\桌面\勾股定理应用\11.BMP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120" y="768"/>
              <a:ext cx="2153" cy="128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27" name="Line 18"/>
            <p:cNvSpPr/>
            <p:nvPr/>
          </p:nvSpPr>
          <p:spPr>
            <a:xfrm flipV="1">
              <a:off x="3216" y="1248"/>
              <a:ext cx="1968" cy="528"/>
            </a:xfrm>
            <a:prstGeom prst="line">
              <a:avLst/>
            </a:prstGeom>
            <a:ln w="47625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6163" name="Text Box 19"/>
            <p:cNvSpPr txBox="1">
              <a:spLocks noChangeArrowheads="1"/>
            </p:cNvSpPr>
            <p:nvPr/>
          </p:nvSpPr>
          <p:spPr bwMode="auto">
            <a:xfrm>
              <a:off x="2928" y="1507"/>
              <a:ext cx="432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164" name="Text Box 20"/>
            <p:cNvSpPr txBox="1">
              <a:spLocks noChangeArrowheads="1"/>
            </p:cNvSpPr>
            <p:nvPr/>
          </p:nvSpPr>
          <p:spPr bwMode="auto">
            <a:xfrm>
              <a:off x="5136" y="864"/>
              <a:ext cx="432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81000" y="1219200"/>
            <a:ext cx="4419600" cy="3990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如图，池塘边有两</a:t>
            </a:r>
            <a:endParaRPr kumimoji="1" lang="zh-CN" altLang="en-US" sz="32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点</a:t>
            </a:r>
            <a:r>
              <a:rPr kumimoji="1" lang="en-US" altLang="zh-CN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A、B，</a:t>
            </a:r>
            <a:r>
              <a:rPr kumimoji="1" lang="zh-CN" altLang="en-US" sz="32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点</a:t>
            </a:r>
            <a:r>
              <a:rPr kumimoji="1" lang="en-US" altLang="zh-CN" sz="32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</a:t>
            </a:r>
            <a:r>
              <a:rPr kumimoji="1" lang="zh-CN" altLang="en-US" sz="32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是与</a:t>
            </a:r>
            <a:r>
              <a:rPr kumimoji="1" lang="en-US" altLang="zh-CN" sz="32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BA</a:t>
            </a:r>
            <a:endParaRPr kumimoji="1" lang="en-US" altLang="zh-CN" sz="3200" b="1" kern="1200" cap="none" spc="0" normalizeH="0" baseline="0" noProof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sz="32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方向成直角的</a:t>
            </a:r>
            <a:r>
              <a:rPr kumimoji="1" lang="en-US" altLang="zh-CN" sz="32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AC</a:t>
            </a:r>
            <a:r>
              <a:rPr kumimoji="1" lang="zh-CN" altLang="en-US" sz="32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方向</a:t>
            </a:r>
            <a:endParaRPr kumimoji="1" lang="zh-CN" altLang="en-US" sz="3200" b="1" kern="1200" cap="none" spc="0" normalizeH="0" baseline="0" noProof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sz="32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上一点，</a:t>
            </a:r>
            <a:r>
              <a: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现在测得</a:t>
            </a:r>
            <a:endParaRPr kumimoji="1" lang="zh-CN" altLang="en-US" sz="32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zh-CN" sz="3200" b="1" kern="1200" cap="none" spc="0" normalizeH="0" baseline="0" noProof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CB=60m，AC= 20m</a:t>
            </a:r>
            <a:r>
              <a:rPr kumimoji="1" lang="en-US" altLang="zh-CN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，</a:t>
            </a:r>
            <a:endParaRPr kumimoji="1" lang="en-US" altLang="zh-CN" sz="32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请你求出</a:t>
            </a:r>
            <a:r>
              <a:rPr kumimoji="1" lang="en-US" altLang="zh-CN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A、B</a:t>
            </a:r>
            <a:r>
              <a: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两点间</a:t>
            </a:r>
            <a:endParaRPr kumimoji="1" lang="zh-CN" altLang="en-US" sz="32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的距离。(结果保留整</a:t>
            </a:r>
            <a:endParaRPr kumimoji="1" lang="zh-CN" altLang="en-US" sz="32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数）</a:t>
            </a:r>
            <a:endParaRPr kumimoji="1" lang="en-US" altLang="zh-CN" sz="32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10243" name="Group 17"/>
          <p:cNvGrpSpPr/>
          <p:nvPr/>
        </p:nvGrpSpPr>
        <p:grpSpPr>
          <a:xfrm>
            <a:off x="4648200" y="1219200"/>
            <a:ext cx="4191000" cy="2035175"/>
            <a:chOff x="2928" y="768"/>
            <a:chExt cx="2640" cy="1282"/>
          </a:xfrm>
        </p:grpSpPr>
        <p:pic>
          <p:nvPicPr>
            <p:cNvPr id="10244" name="Picture 4" descr="C:\Documents and Settings\Administrator\桌面\勾股定理应用\11.BMP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120" y="768"/>
              <a:ext cx="2153" cy="128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45" name="Line 5"/>
            <p:cNvSpPr/>
            <p:nvPr/>
          </p:nvSpPr>
          <p:spPr>
            <a:xfrm flipV="1">
              <a:off x="3216" y="1248"/>
              <a:ext cx="1968" cy="528"/>
            </a:xfrm>
            <a:prstGeom prst="line">
              <a:avLst/>
            </a:prstGeom>
            <a:ln w="47625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2928" y="1507"/>
              <a:ext cx="432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47111" name="Text Box 7"/>
            <p:cNvSpPr txBox="1">
              <a:spLocks noChangeArrowheads="1"/>
            </p:cNvSpPr>
            <p:nvPr/>
          </p:nvSpPr>
          <p:spPr bwMode="auto">
            <a:xfrm>
              <a:off x="5136" y="864"/>
              <a:ext cx="432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sp>
        <p:nvSpPr>
          <p:cNvPr id="10248" name="WordArt 8"/>
          <p:cNvSpPr>
            <a:spLocks noTextEdit="1"/>
          </p:cNvSpPr>
          <p:nvPr/>
        </p:nvSpPr>
        <p:spPr>
          <a:xfrm>
            <a:off x="533400" y="304800"/>
            <a:ext cx="1981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我来算一算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7120" name="Line 16"/>
          <p:cNvSpPr/>
          <p:nvPr/>
        </p:nvSpPr>
        <p:spPr>
          <a:xfrm>
            <a:off x="5105400" y="2819400"/>
            <a:ext cx="3581400" cy="1066800"/>
          </a:xfrm>
          <a:prstGeom prst="line">
            <a:avLst/>
          </a:prstGeom>
          <a:ln w="476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3" name="Group 22"/>
          <p:cNvGrpSpPr/>
          <p:nvPr/>
        </p:nvGrpSpPr>
        <p:grpSpPr>
          <a:xfrm>
            <a:off x="6400800" y="2590800"/>
            <a:ext cx="2038350" cy="1265238"/>
            <a:chOff x="4032" y="1632"/>
            <a:chExt cx="1284" cy="797"/>
          </a:xfrm>
        </p:grpSpPr>
        <p:sp>
          <p:nvSpPr>
            <p:cNvPr id="47124" name="Rectangle 20"/>
            <p:cNvSpPr>
              <a:spLocks noChangeArrowheads="1"/>
            </p:cNvSpPr>
            <p:nvPr/>
          </p:nvSpPr>
          <p:spPr bwMode="auto">
            <a:xfrm>
              <a:off x="4032" y="2064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p>
              <a:r>
                <a:rPr lang="en-US" altLang="zh-CN" sz="3200" b="1">
                  <a:solidFill>
                    <a:srgbClr val="FF0066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60</a:t>
              </a:r>
              <a:endParaRPr lang="en-US" altLang="zh-CN" sz="3200" b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47125" name="Rectangle 21"/>
            <p:cNvSpPr>
              <a:spLocks noChangeArrowheads="1"/>
            </p:cNvSpPr>
            <p:nvPr/>
          </p:nvSpPr>
          <p:spPr bwMode="auto">
            <a:xfrm>
              <a:off x="4944" y="1632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p>
              <a:r>
                <a:rPr lang="en-US" altLang="zh-CN" sz="3200" b="1">
                  <a:solidFill>
                    <a:srgbClr val="FF0066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20</a:t>
              </a:r>
              <a:endParaRPr lang="en-US" altLang="zh-CN" sz="3200" b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Group 25"/>
          <p:cNvGrpSpPr/>
          <p:nvPr/>
        </p:nvGrpSpPr>
        <p:grpSpPr>
          <a:xfrm>
            <a:off x="8026400" y="1981200"/>
            <a:ext cx="833438" cy="2484438"/>
            <a:chOff x="5056" y="1248"/>
            <a:chExt cx="525" cy="1565"/>
          </a:xfrm>
        </p:grpSpPr>
        <p:grpSp>
          <p:nvGrpSpPr>
            <p:cNvPr id="10254" name="Group 19"/>
            <p:cNvGrpSpPr/>
            <p:nvPr/>
          </p:nvGrpSpPr>
          <p:grpSpPr>
            <a:xfrm>
              <a:off x="5184" y="1248"/>
              <a:ext cx="397" cy="1565"/>
              <a:chOff x="5184" y="1248"/>
              <a:chExt cx="397" cy="1565"/>
            </a:xfrm>
          </p:grpSpPr>
          <p:sp>
            <p:nvSpPr>
              <p:cNvPr id="10255" name="Line 14"/>
              <p:cNvSpPr/>
              <p:nvPr/>
            </p:nvSpPr>
            <p:spPr>
              <a:xfrm>
                <a:off x="5184" y="1248"/>
                <a:ext cx="288" cy="1200"/>
              </a:xfrm>
              <a:prstGeom prst="line">
                <a:avLst/>
              </a:prstGeom>
              <a:ln w="476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7122" name="Rectangle 18"/>
              <p:cNvSpPr>
                <a:spLocks noChangeArrowheads="1"/>
              </p:cNvSpPr>
              <p:nvPr/>
            </p:nvSpPr>
            <p:spPr bwMode="auto">
              <a:xfrm>
                <a:off x="5280" y="2448"/>
                <a:ext cx="301" cy="36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p>
                <a:r>
                  <a:rPr lang="en-US" altLang="zh-CN" sz="3200" b="1">
                    <a:effectLst>
                      <a:outerShdw blurRad="38100" dist="38100" dir="2700000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C</a:t>
                </a:r>
                <a:endParaRPr lang="en-US" altLang="zh-CN" sz="3200" b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0257" name="Line 23"/>
            <p:cNvSpPr/>
            <p:nvPr/>
          </p:nvSpPr>
          <p:spPr>
            <a:xfrm>
              <a:off x="5056" y="1296"/>
              <a:ext cx="48" cy="144"/>
            </a:xfrm>
            <a:prstGeom prst="line">
              <a:avLst/>
            </a:prstGeom>
            <a:ln w="476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58" name="Line 24"/>
            <p:cNvSpPr/>
            <p:nvPr/>
          </p:nvSpPr>
          <p:spPr>
            <a:xfrm flipV="1">
              <a:off x="5088" y="1392"/>
              <a:ext cx="144" cy="48"/>
            </a:xfrm>
            <a:prstGeom prst="line">
              <a:avLst/>
            </a:prstGeom>
            <a:ln w="476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Text Box 2"/>
          <p:cNvSpPr txBox="1"/>
          <p:nvPr/>
        </p:nvSpPr>
        <p:spPr>
          <a:xfrm>
            <a:off x="298450" y="1343025"/>
            <a:ext cx="8545513" cy="11239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1.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湖的两端有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、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两点，从与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2" charset="-122"/>
              </a:rPr>
              <a:t>BA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方向成直角的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2" charset="-122"/>
              </a:rPr>
              <a:t>BC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方向上的点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测得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2" charset="-122"/>
              </a:rPr>
              <a:t>CA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=130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米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,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2" charset="-122"/>
              </a:rPr>
              <a:t>CB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=120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米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,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则</a:t>
            </a: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2" charset="-122"/>
              </a:rPr>
              <a:t>AB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为 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(          )</a:t>
            </a:r>
            <a:endParaRPr lang="en-US" altLang="zh-CN" sz="280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22530" name="Group 3"/>
          <p:cNvGrpSpPr/>
          <p:nvPr/>
        </p:nvGrpSpPr>
        <p:grpSpPr>
          <a:xfrm>
            <a:off x="2525713" y="3451225"/>
            <a:ext cx="3543300" cy="2538413"/>
            <a:chOff x="660" y="2662"/>
            <a:chExt cx="2232" cy="1599"/>
          </a:xfrm>
        </p:grpSpPr>
        <p:grpSp>
          <p:nvGrpSpPr>
            <p:cNvPr id="22531" name="Group 4"/>
            <p:cNvGrpSpPr/>
            <p:nvPr/>
          </p:nvGrpSpPr>
          <p:grpSpPr>
            <a:xfrm>
              <a:off x="996" y="2918"/>
              <a:ext cx="1776" cy="1008"/>
              <a:chOff x="996" y="2558"/>
              <a:chExt cx="2196" cy="1368"/>
            </a:xfrm>
          </p:grpSpPr>
          <p:grpSp>
            <p:nvGrpSpPr>
              <p:cNvPr id="22532" name="Group 5"/>
              <p:cNvGrpSpPr/>
              <p:nvPr/>
            </p:nvGrpSpPr>
            <p:grpSpPr>
              <a:xfrm>
                <a:off x="996" y="2558"/>
                <a:ext cx="2196" cy="1368"/>
                <a:chOff x="3216" y="1488"/>
                <a:chExt cx="2160" cy="1344"/>
              </a:xfrm>
            </p:grpSpPr>
            <p:sp>
              <p:nvSpPr>
                <p:cNvPr id="22533" name="Line 6"/>
                <p:cNvSpPr/>
                <p:nvPr/>
              </p:nvSpPr>
              <p:spPr>
                <a:xfrm flipV="1">
                  <a:off x="3216" y="1488"/>
                  <a:ext cx="1776" cy="1344"/>
                </a:xfrm>
                <a:prstGeom prst="line">
                  <a:avLst/>
                </a:prstGeom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2534" name="Line 7"/>
                <p:cNvSpPr/>
                <p:nvPr/>
              </p:nvSpPr>
              <p:spPr>
                <a:xfrm>
                  <a:off x="3216" y="2832"/>
                  <a:ext cx="2160" cy="0"/>
                </a:xfrm>
                <a:prstGeom prst="line">
                  <a:avLst/>
                </a:prstGeom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22535" name="Oval 8" descr="40%"/>
              <p:cNvSpPr/>
              <p:nvPr/>
            </p:nvSpPr>
            <p:spPr>
              <a:xfrm>
                <a:off x="2388" y="2678"/>
                <a:ext cx="576" cy="1248"/>
              </a:xfrm>
              <a:prstGeom prst="ellipse">
                <a:avLst/>
              </a:prstGeom>
              <a:pattFill prst="pct40">
                <a:fgClr>
                  <a:srgbClr val="00FFFF"/>
                </a:fgClr>
                <a:bgClr>
                  <a:srgbClr val="FFFFFF"/>
                </a:bgClr>
              </a:patt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</p:grpSp>
        <p:sp>
          <p:nvSpPr>
            <p:cNvPr id="22536" name="Text Box 9"/>
            <p:cNvSpPr txBox="1"/>
            <p:nvPr/>
          </p:nvSpPr>
          <p:spPr>
            <a:xfrm>
              <a:off x="2100" y="2662"/>
              <a:ext cx="57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i="1">
                  <a:latin typeface="Times New Roman" panose="02020603050405020304" pitchFamily="18" charset="0"/>
                  <a:ea typeface="黑体" panose="02010609060101010101" pitchFamily="2" charset="-122"/>
                </a:rPr>
                <a:t>A</a:t>
              </a:r>
              <a:endParaRPr lang="en-US" altLang="zh-CN" sz="2800" i="1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22537" name="Text Box 10"/>
            <p:cNvSpPr txBox="1"/>
            <p:nvPr/>
          </p:nvSpPr>
          <p:spPr>
            <a:xfrm>
              <a:off x="2220" y="3932"/>
              <a:ext cx="672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i="1">
                  <a:latin typeface="Times New Roman" panose="02020603050405020304" pitchFamily="18" charset="0"/>
                  <a:ea typeface="黑体" panose="02010609060101010101" pitchFamily="2" charset="-122"/>
                </a:rPr>
                <a:t>B</a:t>
              </a:r>
              <a:endParaRPr lang="en-US" altLang="zh-CN" sz="2800" i="1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22538" name="Text Box 11"/>
            <p:cNvSpPr txBox="1"/>
            <p:nvPr/>
          </p:nvSpPr>
          <p:spPr>
            <a:xfrm>
              <a:off x="660" y="3770"/>
              <a:ext cx="57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i="1">
                  <a:latin typeface="Times New Roman" panose="02020603050405020304" pitchFamily="18" charset="0"/>
                  <a:ea typeface="黑体" panose="02010609060101010101" pitchFamily="2" charset="-122"/>
                </a:rPr>
                <a:t>C</a:t>
              </a:r>
              <a:endParaRPr lang="en-US" altLang="zh-CN" sz="2800" i="1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sp>
        <p:nvSpPr>
          <p:cNvPr id="22539" name="Text Box 12"/>
          <p:cNvSpPr txBox="1"/>
          <p:nvPr/>
        </p:nvSpPr>
        <p:spPr>
          <a:xfrm>
            <a:off x="812800" y="2641600"/>
            <a:ext cx="7335838" cy="5207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A.50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米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B.120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米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C.100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米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D.130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米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2540" name="Line 13"/>
          <p:cNvSpPr/>
          <p:nvPr/>
        </p:nvSpPr>
        <p:spPr>
          <a:xfrm>
            <a:off x="5221288" y="3990975"/>
            <a:ext cx="0" cy="1466850"/>
          </a:xfrm>
          <a:prstGeom prst="line">
            <a:avLst/>
          </a:prstGeom>
          <a:ln w="38100" cap="flat" cmpd="sng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</p:sp>
      <p:sp>
        <p:nvSpPr>
          <p:cNvPr id="22541" name="Text Box 14"/>
          <p:cNvSpPr txBox="1"/>
          <p:nvPr/>
        </p:nvSpPr>
        <p:spPr>
          <a:xfrm>
            <a:off x="3533775" y="4160838"/>
            <a:ext cx="914400" cy="52228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130</a:t>
            </a:r>
            <a:endParaRPr lang="en-US" altLang="zh-CN" sz="280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2542" name="Text Box 15"/>
          <p:cNvSpPr txBox="1"/>
          <p:nvPr/>
        </p:nvSpPr>
        <p:spPr>
          <a:xfrm>
            <a:off x="3887788" y="5381625"/>
            <a:ext cx="989012" cy="52228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120</a:t>
            </a:r>
            <a:endParaRPr lang="en-US" altLang="zh-CN" sz="280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2543" name="Text Box 16"/>
          <p:cNvSpPr txBox="1"/>
          <p:nvPr/>
        </p:nvSpPr>
        <p:spPr>
          <a:xfrm>
            <a:off x="5164138" y="4467225"/>
            <a:ext cx="1143000" cy="52228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?</a:t>
            </a:r>
            <a:endParaRPr lang="en-US" altLang="zh-CN" sz="280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6513" name="Text Box 17"/>
          <p:cNvSpPr txBox="1"/>
          <p:nvPr/>
        </p:nvSpPr>
        <p:spPr>
          <a:xfrm>
            <a:off x="7240588" y="1946275"/>
            <a:ext cx="546100" cy="5207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pic>
        <p:nvPicPr>
          <p:cNvPr id="22545" name="Picture 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-5400000">
            <a:off x="4886325" y="5143500"/>
            <a:ext cx="447675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46" name="圆角矩形 31"/>
          <p:cNvSpPr/>
          <p:nvPr/>
        </p:nvSpPr>
        <p:spPr>
          <a:xfrm>
            <a:off x="515938" y="696913"/>
            <a:ext cx="1425575" cy="512762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sym typeface="微软雅黑" panose="020B0503020204020204" pitchFamily="34" charset="-122"/>
              </a:rPr>
              <a:t>练一练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矩形 2"/>
          <p:cNvSpPr/>
          <p:nvPr/>
        </p:nvSpPr>
        <p:spPr>
          <a:xfrm>
            <a:off x="109538" y="6149975"/>
            <a:ext cx="293687" cy="36195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wrap="square" lIns="91440" tIns="45720" rIns="91440" bIns="45720" anchor="t" anchorCtr="0"/>
          <a:p>
            <a:r>
              <a:rPr lang="en-US" altLang="zh-CN" sz="2400" i="1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endParaRPr lang="en-US" altLang="zh-CN" sz="2400" i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54" name="矩形 4"/>
          <p:cNvSpPr/>
          <p:nvPr/>
        </p:nvSpPr>
        <p:spPr>
          <a:xfrm>
            <a:off x="109538" y="3746500"/>
            <a:ext cx="293687" cy="36195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wrap="square" lIns="91440" tIns="45720" rIns="91440" bIns="45720" anchor="t" anchorCtr="0"/>
          <a:p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endParaRPr lang="en-US" altLang="zh-CN" sz="2400" i="1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3555" name="矩形 6"/>
          <p:cNvSpPr/>
          <p:nvPr/>
        </p:nvSpPr>
        <p:spPr>
          <a:xfrm>
            <a:off x="3916363" y="6151563"/>
            <a:ext cx="395287" cy="360362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wrap="square" lIns="91440" tIns="45720" rIns="91440" bIns="45720" anchor="t" anchorCtr="0"/>
          <a:p>
            <a:r>
              <a:rPr lang="en-US" altLang="zh-CN" sz="2400" i="1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2400" i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56" name="文本框 1"/>
          <p:cNvSpPr txBox="1"/>
          <p:nvPr/>
        </p:nvSpPr>
        <p:spPr>
          <a:xfrm>
            <a:off x="403225" y="423863"/>
            <a:ext cx="8559800" cy="2460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1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2.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如图，学校教学楼前有一块长方形长为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米，宽为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米的草坪，有极少数人为了避开拐角走“捷径”，在草坪内走出了一条“径路”，却踩伤了花草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（1）求这条“径路”的长；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（2）他们仅仅少走了几步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假设2步为1米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？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11650" y="3100388"/>
            <a:ext cx="4545013" cy="21574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解：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(1)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在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Rt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△ 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ABC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中，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根据勾股定理得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20000"/>
              </a:lnSpc>
            </a:pP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∴这条“径路”的长为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5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米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35525" y="5130800"/>
            <a:ext cx="3773488" cy="11239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）他们仅仅少走了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  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(3+4-5)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×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2=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4(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步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).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3559" name="Rectangle 6"/>
          <p:cNvSpPr/>
          <p:nvPr/>
        </p:nvSpPr>
        <p:spPr>
          <a:xfrm>
            <a:off x="403225" y="3746500"/>
            <a:ext cx="3449638" cy="2549525"/>
          </a:xfrm>
          <a:prstGeom prst="rect">
            <a:avLst/>
          </a:prstGeom>
          <a:solidFill>
            <a:srgbClr val="FF9900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zh-CN" altLang="zh-CN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3560" name="Rectangle 7"/>
          <p:cNvSpPr/>
          <p:nvPr/>
        </p:nvSpPr>
        <p:spPr>
          <a:xfrm>
            <a:off x="512763" y="3883025"/>
            <a:ext cx="3211512" cy="2268538"/>
          </a:xfrm>
          <a:prstGeom prst="rect">
            <a:avLst/>
          </a:prstGeom>
          <a:solidFill>
            <a:srgbClr val="00FF00">
              <a:alpha val="59998"/>
            </a:srgb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zh-CN" altLang="zh-CN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23561" name="Group 8"/>
          <p:cNvGrpSpPr/>
          <p:nvPr/>
        </p:nvGrpSpPr>
        <p:grpSpPr>
          <a:xfrm>
            <a:off x="585788" y="4024313"/>
            <a:ext cx="3144837" cy="1992312"/>
            <a:chOff x="1576" y="1281"/>
            <a:chExt cx="2551" cy="1786"/>
          </a:xfrm>
        </p:grpSpPr>
        <p:grpSp>
          <p:nvGrpSpPr>
            <p:cNvPr id="23562" name="Group 9"/>
            <p:cNvGrpSpPr/>
            <p:nvPr/>
          </p:nvGrpSpPr>
          <p:grpSpPr>
            <a:xfrm>
              <a:off x="1604" y="1281"/>
              <a:ext cx="2523" cy="227"/>
              <a:chOff x="1604" y="1281"/>
              <a:chExt cx="2523" cy="227"/>
            </a:xfrm>
          </p:grpSpPr>
          <p:grpSp>
            <p:nvGrpSpPr>
              <p:cNvPr id="23563" name="Group 10"/>
              <p:cNvGrpSpPr/>
              <p:nvPr/>
            </p:nvGrpSpPr>
            <p:grpSpPr>
              <a:xfrm>
                <a:off x="1604" y="1281"/>
                <a:ext cx="312" cy="227"/>
                <a:chOff x="1746" y="1621"/>
                <a:chExt cx="312" cy="227"/>
              </a:xfrm>
            </p:grpSpPr>
            <p:sp>
              <p:nvSpPr>
                <p:cNvPr id="23564" name="Arc 11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65" name="Arc 12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66" name="Arc 13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567" name="Group 14"/>
              <p:cNvGrpSpPr/>
              <p:nvPr/>
            </p:nvGrpSpPr>
            <p:grpSpPr>
              <a:xfrm>
                <a:off x="1973" y="1281"/>
                <a:ext cx="312" cy="227"/>
                <a:chOff x="1746" y="1621"/>
                <a:chExt cx="312" cy="227"/>
              </a:xfrm>
            </p:grpSpPr>
            <p:sp>
              <p:nvSpPr>
                <p:cNvPr id="23568" name="Arc 15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69" name="Arc 16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70" name="Arc 17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571" name="Group 18"/>
              <p:cNvGrpSpPr/>
              <p:nvPr/>
            </p:nvGrpSpPr>
            <p:grpSpPr>
              <a:xfrm>
                <a:off x="2341" y="1281"/>
                <a:ext cx="312" cy="227"/>
                <a:chOff x="1746" y="1621"/>
                <a:chExt cx="312" cy="227"/>
              </a:xfrm>
            </p:grpSpPr>
            <p:sp>
              <p:nvSpPr>
                <p:cNvPr id="23572" name="Arc 19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73" name="Arc 20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74" name="Arc 21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575" name="Group 22"/>
              <p:cNvGrpSpPr/>
              <p:nvPr/>
            </p:nvGrpSpPr>
            <p:grpSpPr>
              <a:xfrm>
                <a:off x="2710" y="1281"/>
                <a:ext cx="312" cy="227"/>
                <a:chOff x="1746" y="1621"/>
                <a:chExt cx="312" cy="227"/>
              </a:xfrm>
            </p:grpSpPr>
            <p:sp>
              <p:nvSpPr>
                <p:cNvPr id="23576" name="Arc 23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77" name="Arc 24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78" name="Arc 25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579" name="Group 26"/>
              <p:cNvGrpSpPr/>
              <p:nvPr/>
            </p:nvGrpSpPr>
            <p:grpSpPr>
              <a:xfrm>
                <a:off x="3078" y="1281"/>
                <a:ext cx="312" cy="227"/>
                <a:chOff x="1746" y="1621"/>
                <a:chExt cx="312" cy="227"/>
              </a:xfrm>
            </p:grpSpPr>
            <p:sp>
              <p:nvSpPr>
                <p:cNvPr id="23580" name="Arc 27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81" name="Arc 28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82" name="Arc 29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583" name="Group 30"/>
              <p:cNvGrpSpPr/>
              <p:nvPr/>
            </p:nvGrpSpPr>
            <p:grpSpPr>
              <a:xfrm>
                <a:off x="3447" y="1281"/>
                <a:ext cx="312" cy="227"/>
                <a:chOff x="1746" y="1621"/>
                <a:chExt cx="312" cy="227"/>
              </a:xfrm>
            </p:grpSpPr>
            <p:sp>
              <p:nvSpPr>
                <p:cNvPr id="23584" name="Arc 31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85" name="Arc 32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86" name="Arc 33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587" name="Group 34"/>
              <p:cNvGrpSpPr/>
              <p:nvPr/>
            </p:nvGrpSpPr>
            <p:grpSpPr>
              <a:xfrm>
                <a:off x="3815" y="1281"/>
                <a:ext cx="312" cy="227"/>
                <a:chOff x="1746" y="1621"/>
                <a:chExt cx="312" cy="227"/>
              </a:xfrm>
            </p:grpSpPr>
            <p:sp>
              <p:nvSpPr>
                <p:cNvPr id="23588" name="Arc 35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89" name="Arc 36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90" name="Arc 37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grpSp>
          <p:nvGrpSpPr>
            <p:cNvPr id="23591" name="Group 38"/>
            <p:cNvGrpSpPr/>
            <p:nvPr/>
          </p:nvGrpSpPr>
          <p:grpSpPr>
            <a:xfrm>
              <a:off x="1746" y="1536"/>
              <a:ext cx="2155" cy="227"/>
              <a:chOff x="1746" y="1536"/>
              <a:chExt cx="2155" cy="227"/>
            </a:xfrm>
          </p:grpSpPr>
          <p:grpSp>
            <p:nvGrpSpPr>
              <p:cNvPr id="23592" name="Group 39"/>
              <p:cNvGrpSpPr/>
              <p:nvPr/>
            </p:nvGrpSpPr>
            <p:grpSpPr>
              <a:xfrm>
                <a:off x="1746" y="1536"/>
                <a:ext cx="312" cy="227"/>
                <a:chOff x="1746" y="1621"/>
                <a:chExt cx="312" cy="227"/>
              </a:xfrm>
            </p:grpSpPr>
            <p:sp>
              <p:nvSpPr>
                <p:cNvPr id="23593" name="Arc 40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94" name="Arc 41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95" name="Arc 42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596" name="Group 43"/>
              <p:cNvGrpSpPr/>
              <p:nvPr/>
            </p:nvGrpSpPr>
            <p:grpSpPr>
              <a:xfrm>
                <a:off x="2115" y="1536"/>
                <a:ext cx="312" cy="227"/>
                <a:chOff x="1746" y="1621"/>
                <a:chExt cx="312" cy="227"/>
              </a:xfrm>
            </p:grpSpPr>
            <p:sp>
              <p:nvSpPr>
                <p:cNvPr id="23597" name="Arc 44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98" name="Arc 45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599" name="Arc 46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00" name="Group 47"/>
              <p:cNvGrpSpPr/>
              <p:nvPr/>
            </p:nvGrpSpPr>
            <p:grpSpPr>
              <a:xfrm>
                <a:off x="2483" y="1536"/>
                <a:ext cx="312" cy="227"/>
                <a:chOff x="1746" y="1621"/>
                <a:chExt cx="312" cy="227"/>
              </a:xfrm>
            </p:grpSpPr>
            <p:sp>
              <p:nvSpPr>
                <p:cNvPr id="23601" name="Arc 48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02" name="Arc 49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03" name="Arc 50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04" name="Group 51"/>
              <p:cNvGrpSpPr/>
              <p:nvPr/>
            </p:nvGrpSpPr>
            <p:grpSpPr>
              <a:xfrm>
                <a:off x="2852" y="1536"/>
                <a:ext cx="312" cy="227"/>
                <a:chOff x="1746" y="1621"/>
                <a:chExt cx="312" cy="227"/>
              </a:xfrm>
            </p:grpSpPr>
            <p:sp>
              <p:nvSpPr>
                <p:cNvPr id="23605" name="Arc 52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06" name="Arc 53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07" name="Arc 54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08" name="Group 55"/>
              <p:cNvGrpSpPr/>
              <p:nvPr/>
            </p:nvGrpSpPr>
            <p:grpSpPr>
              <a:xfrm>
                <a:off x="3220" y="1536"/>
                <a:ext cx="312" cy="227"/>
                <a:chOff x="1746" y="1621"/>
                <a:chExt cx="312" cy="227"/>
              </a:xfrm>
            </p:grpSpPr>
            <p:sp>
              <p:nvSpPr>
                <p:cNvPr id="23609" name="Arc 56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10" name="Arc 57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11" name="Arc 58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12" name="Group 59"/>
              <p:cNvGrpSpPr/>
              <p:nvPr/>
            </p:nvGrpSpPr>
            <p:grpSpPr>
              <a:xfrm>
                <a:off x="3589" y="1536"/>
                <a:ext cx="312" cy="227"/>
                <a:chOff x="1746" y="1621"/>
                <a:chExt cx="312" cy="227"/>
              </a:xfrm>
            </p:grpSpPr>
            <p:sp>
              <p:nvSpPr>
                <p:cNvPr id="23613" name="Arc 60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14" name="Arc 61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15" name="Arc 62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grpSp>
          <p:nvGrpSpPr>
            <p:cNvPr id="23616" name="Group 63"/>
            <p:cNvGrpSpPr/>
            <p:nvPr/>
          </p:nvGrpSpPr>
          <p:grpSpPr>
            <a:xfrm>
              <a:off x="1576" y="1791"/>
              <a:ext cx="2523" cy="227"/>
              <a:chOff x="1604" y="1281"/>
              <a:chExt cx="2523" cy="227"/>
            </a:xfrm>
          </p:grpSpPr>
          <p:grpSp>
            <p:nvGrpSpPr>
              <p:cNvPr id="23617" name="Group 64"/>
              <p:cNvGrpSpPr/>
              <p:nvPr/>
            </p:nvGrpSpPr>
            <p:grpSpPr>
              <a:xfrm>
                <a:off x="1604" y="1281"/>
                <a:ext cx="312" cy="227"/>
                <a:chOff x="1746" y="1621"/>
                <a:chExt cx="312" cy="227"/>
              </a:xfrm>
            </p:grpSpPr>
            <p:sp>
              <p:nvSpPr>
                <p:cNvPr id="23618" name="Arc 65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19" name="Arc 66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20" name="Arc 67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21" name="Group 68"/>
              <p:cNvGrpSpPr/>
              <p:nvPr/>
            </p:nvGrpSpPr>
            <p:grpSpPr>
              <a:xfrm>
                <a:off x="1973" y="1281"/>
                <a:ext cx="312" cy="227"/>
                <a:chOff x="1746" y="1621"/>
                <a:chExt cx="312" cy="227"/>
              </a:xfrm>
            </p:grpSpPr>
            <p:sp>
              <p:nvSpPr>
                <p:cNvPr id="23622" name="Arc 69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23" name="Arc 70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24" name="Arc 71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25" name="Group 72"/>
              <p:cNvGrpSpPr/>
              <p:nvPr/>
            </p:nvGrpSpPr>
            <p:grpSpPr>
              <a:xfrm>
                <a:off x="2341" y="1281"/>
                <a:ext cx="312" cy="227"/>
                <a:chOff x="1746" y="1621"/>
                <a:chExt cx="312" cy="227"/>
              </a:xfrm>
            </p:grpSpPr>
            <p:sp>
              <p:nvSpPr>
                <p:cNvPr id="23626" name="Arc 73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27" name="Arc 74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28" name="Arc 75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29" name="Group 76"/>
              <p:cNvGrpSpPr/>
              <p:nvPr/>
            </p:nvGrpSpPr>
            <p:grpSpPr>
              <a:xfrm>
                <a:off x="2710" y="1281"/>
                <a:ext cx="312" cy="227"/>
                <a:chOff x="1746" y="1621"/>
                <a:chExt cx="312" cy="227"/>
              </a:xfrm>
            </p:grpSpPr>
            <p:sp>
              <p:nvSpPr>
                <p:cNvPr id="23630" name="Arc 77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31" name="Arc 78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32" name="Arc 79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33" name="Group 80"/>
              <p:cNvGrpSpPr/>
              <p:nvPr/>
            </p:nvGrpSpPr>
            <p:grpSpPr>
              <a:xfrm>
                <a:off x="3078" y="1281"/>
                <a:ext cx="312" cy="227"/>
                <a:chOff x="1746" y="1621"/>
                <a:chExt cx="312" cy="227"/>
              </a:xfrm>
            </p:grpSpPr>
            <p:sp>
              <p:nvSpPr>
                <p:cNvPr id="23634" name="Arc 81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35" name="Arc 82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36" name="Arc 83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37" name="Group 84"/>
              <p:cNvGrpSpPr/>
              <p:nvPr/>
            </p:nvGrpSpPr>
            <p:grpSpPr>
              <a:xfrm>
                <a:off x="3447" y="1281"/>
                <a:ext cx="312" cy="227"/>
                <a:chOff x="1746" y="1621"/>
                <a:chExt cx="312" cy="227"/>
              </a:xfrm>
            </p:grpSpPr>
            <p:sp>
              <p:nvSpPr>
                <p:cNvPr id="23638" name="Arc 85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39" name="Arc 86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40" name="Arc 87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41" name="Group 88"/>
              <p:cNvGrpSpPr/>
              <p:nvPr/>
            </p:nvGrpSpPr>
            <p:grpSpPr>
              <a:xfrm>
                <a:off x="3815" y="1281"/>
                <a:ext cx="312" cy="227"/>
                <a:chOff x="1746" y="1621"/>
                <a:chExt cx="312" cy="227"/>
              </a:xfrm>
            </p:grpSpPr>
            <p:sp>
              <p:nvSpPr>
                <p:cNvPr id="23642" name="Arc 89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43" name="Arc 90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44" name="Arc 91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grpSp>
          <p:nvGrpSpPr>
            <p:cNvPr id="23645" name="Group 92"/>
            <p:cNvGrpSpPr/>
            <p:nvPr/>
          </p:nvGrpSpPr>
          <p:grpSpPr>
            <a:xfrm>
              <a:off x="1718" y="2047"/>
              <a:ext cx="2155" cy="227"/>
              <a:chOff x="1746" y="1536"/>
              <a:chExt cx="2155" cy="227"/>
            </a:xfrm>
          </p:grpSpPr>
          <p:grpSp>
            <p:nvGrpSpPr>
              <p:cNvPr id="23646" name="Group 93"/>
              <p:cNvGrpSpPr/>
              <p:nvPr/>
            </p:nvGrpSpPr>
            <p:grpSpPr>
              <a:xfrm>
                <a:off x="1746" y="1536"/>
                <a:ext cx="312" cy="227"/>
                <a:chOff x="1746" y="1621"/>
                <a:chExt cx="312" cy="227"/>
              </a:xfrm>
            </p:grpSpPr>
            <p:sp>
              <p:nvSpPr>
                <p:cNvPr id="23647" name="Arc 94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48" name="Arc 95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49" name="Arc 96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50" name="Group 97"/>
              <p:cNvGrpSpPr/>
              <p:nvPr/>
            </p:nvGrpSpPr>
            <p:grpSpPr>
              <a:xfrm>
                <a:off x="2115" y="1536"/>
                <a:ext cx="312" cy="227"/>
                <a:chOff x="1746" y="1621"/>
                <a:chExt cx="312" cy="227"/>
              </a:xfrm>
            </p:grpSpPr>
            <p:sp>
              <p:nvSpPr>
                <p:cNvPr id="23651" name="Arc 98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52" name="Arc 99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53" name="Arc 100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54" name="Group 101"/>
              <p:cNvGrpSpPr/>
              <p:nvPr/>
            </p:nvGrpSpPr>
            <p:grpSpPr>
              <a:xfrm>
                <a:off x="2483" y="1536"/>
                <a:ext cx="312" cy="227"/>
                <a:chOff x="1746" y="1621"/>
                <a:chExt cx="312" cy="227"/>
              </a:xfrm>
            </p:grpSpPr>
            <p:sp>
              <p:nvSpPr>
                <p:cNvPr id="23655" name="Arc 102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56" name="Arc 103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57" name="Arc 104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58" name="Group 105"/>
              <p:cNvGrpSpPr/>
              <p:nvPr/>
            </p:nvGrpSpPr>
            <p:grpSpPr>
              <a:xfrm>
                <a:off x="2852" y="1536"/>
                <a:ext cx="312" cy="227"/>
                <a:chOff x="1746" y="1621"/>
                <a:chExt cx="312" cy="227"/>
              </a:xfrm>
            </p:grpSpPr>
            <p:sp>
              <p:nvSpPr>
                <p:cNvPr id="23659" name="Arc 106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60" name="Arc 107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61" name="Arc 108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62" name="Group 109"/>
              <p:cNvGrpSpPr/>
              <p:nvPr/>
            </p:nvGrpSpPr>
            <p:grpSpPr>
              <a:xfrm>
                <a:off x="3220" y="1536"/>
                <a:ext cx="312" cy="227"/>
                <a:chOff x="1746" y="1621"/>
                <a:chExt cx="312" cy="227"/>
              </a:xfrm>
            </p:grpSpPr>
            <p:sp>
              <p:nvSpPr>
                <p:cNvPr id="23663" name="Arc 110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64" name="Arc 111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65" name="Arc 112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66" name="Group 113"/>
              <p:cNvGrpSpPr/>
              <p:nvPr/>
            </p:nvGrpSpPr>
            <p:grpSpPr>
              <a:xfrm>
                <a:off x="3589" y="1536"/>
                <a:ext cx="312" cy="227"/>
                <a:chOff x="1746" y="1621"/>
                <a:chExt cx="312" cy="227"/>
              </a:xfrm>
            </p:grpSpPr>
            <p:sp>
              <p:nvSpPr>
                <p:cNvPr id="23667" name="Arc 114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68" name="Arc 115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69" name="Arc 116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grpSp>
          <p:nvGrpSpPr>
            <p:cNvPr id="23670" name="Group 117"/>
            <p:cNvGrpSpPr/>
            <p:nvPr/>
          </p:nvGrpSpPr>
          <p:grpSpPr>
            <a:xfrm>
              <a:off x="1576" y="2302"/>
              <a:ext cx="2523" cy="227"/>
              <a:chOff x="1604" y="1281"/>
              <a:chExt cx="2523" cy="227"/>
            </a:xfrm>
          </p:grpSpPr>
          <p:grpSp>
            <p:nvGrpSpPr>
              <p:cNvPr id="23671" name="Group 118"/>
              <p:cNvGrpSpPr/>
              <p:nvPr/>
            </p:nvGrpSpPr>
            <p:grpSpPr>
              <a:xfrm>
                <a:off x="1604" y="1281"/>
                <a:ext cx="312" cy="227"/>
                <a:chOff x="1746" y="1621"/>
                <a:chExt cx="312" cy="227"/>
              </a:xfrm>
            </p:grpSpPr>
            <p:sp>
              <p:nvSpPr>
                <p:cNvPr id="23672" name="Arc 119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73" name="Arc 120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74" name="Arc 121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75" name="Group 122"/>
              <p:cNvGrpSpPr/>
              <p:nvPr/>
            </p:nvGrpSpPr>
            <p:grpSpPr>
              <a:xfrm>
                <a:off x="1973" y="1281"/>
                <a:ext cx="312" cy="227"/>
                <a:chOff x="1746" y="1621"/>
                <a:chExt cx="312" cy="227"/>
              </a:xfrm>
            </p:grpSpPr>
            <p:sp>
              <p:nvSpPr>
                <p:cNvPr id="23676" name="Arc 123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77" name="Arc 124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78" name="Arc 125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79" name="Group 126"/>
              <p:cNvGrpSpPr/>
              <p:nvPr/>
            </p:nvGrpSpPr>
            <p:grpSpPr>
              <a:xfrm>
                <a:off x="2341" y="1281"/>
                <a:ext cx="312" cy="227"/>
                <a:chOff x="1746" y="1621"/>
                <a:chExt cx="312" cy="227"/>
              </a:xfrm>
            </p:grpSpPr>
            <p:sp>
              <p:nvSpPr>
                <p:cNvPr id="23680" name="Arc 127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81" name="Arc 128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82" name="Arc 129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83" name="Group 130"/>
              <p:cNvGrpSpPr/>
              <p:nvPr/>
            </p:nvGrpSpPr>
            <p:grpSpPr>
              <a:xfrm>
                <a:off x="2710" y="1281"/>
                <a:ext cx="312" cy="227"/>
                <a:chOff x="1746" y="1621"/>
                <a:chExt cx="312" cy="227"/>
              </a:xfrm>
            </p:grpSpPr>
            <p:sp>
              <p:nvSpPr>
                <p:cNvPr id="23684" name="Arc 131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85" name="Arc 132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86" name="Arc 133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87" name="Group 134"/>
              <p:cNvGrpSpPr/>
              <p:nvPr/>
            </p:nvGrpSpPr>
            <p:grpSpPr>
              <a:xfrm>
                <a:off x="3078" y="1281"/>
                <a:ext cx="312" cy="227"/>
                <a:chOff x="1746" y="1621"/>
                <a:chExt cx="312" cy="227"/>
              </a:xfrm>
            </p:grpSpPr>
            <p:sp>
              <p:nvSpPr>
                <p:cNvPr id="23688" name="Arc 135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89" name="Arc 136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90" name="Arc 137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91" name="Group 138"/>
              <p:cNvGrpSpPr/>
              <p:nvPr/>
            </p:nvGrpSpPr>
            <p:grpSpPr>
              <a:xfrm>
                <a:off x="3447" y="1281"/>
                <a:ext cx="312" cy="227"/>
                <a:chOff x="1746" y="1621"/>
                <a:chExt cx="312" cy="227"/>
              </a:xfrm>
            </p:grpSpPr>
            <p:sp>
              <p:nvSpPr>
                <p:cNvPr id="23692" name="Arc 139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93" name="Arc 140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94" name="Arc 141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695" name="Group 142"/>
              <p:cNvGrpSpPr/>
              <p:nvPr/>
            </p:nvGrpSpPr>
            <p:grpSpPr>
              <a:xfrm>
                <a:off x="3815" y="1281"/>
                <a:ext cx="312" cy="227"/>
                <a:chOff x="1746" y="1621"/>
                <a:chExt cx="312" cy="227"/>
              </a:xfrm>
            </p:grpSpPr>
            <p:sp>
              <p:nvSpPr>
                <p:cNvPr id="23696" name="Arc 143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97" name="Arc 144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698" name="Arc 145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grpSp>
          <p:nvGrpSpPr>
            <p:cNvPr id="23699" name="Group 146"/>
            <p:cNvGrpSpPr/>
            <p:nvPr/>
          </p:nvGrpSpPr>
          <p:grpSpPr>
            <a:xfrm>
              <a:off x="1717" y="2557"/>
              <a:ext cx="2155" cy="227"/>
              <a:chOff x="1746" y="1536"/>
              <a:chExt cx="2155" cy="227"/>
            </a:xfrm>
          </p:grpSpPr>
          <p:grpSp>
            <p:nvGrpSpPr>
              <p:cNvPr id="23700" name="Group 147"/>
              <p:cNvGrpSpPr/>
              <p:nvPr/>
            </p:nvGrpSpPr>
            <p:grpSpPr>
              <a:xfrm>
                <a:off x="1746" y="1536"/>
                <a:ext cx="312" cy="227"/>
                <a:chOff x="1746" y="1621"/>
                <a:chExt cx="312" cy="227"/>
              </a:xfrm>
            </p:grpSpPr>
            <p:sp>
              <p:nvSpPr>
                <p:cNvPr id="23701" name="Arc 148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02" name="Arc 149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03" name="Arc 150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704" name="Group 151"/>
              <p:cNvGrpSpPr/>
              <p:nvPr/>
            </p:nvGrpSpPr>
            <p:grpSpPr>
              <a:xfrm>
                <a:off x="2115" y="1536"/>
                <a:ext cx="312" cy="227"/>
                <a:chOff x="1746" y="1621"/>
                <a:chExt cx="312" cy="227"/>
              </a:xfrm>
            </p:grpSpPr>
            <p:sp>
              <p:nvSpPr>
                <p:cNvPr id="23705" name="Arc 152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06" name="Arc 153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07" name="Arc 154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708" name="Group 155"/>
              <p:cNvGrpSpPr/>
              <p:nvPr/>
            </p:nvGrpSpPr>
            <p:grpSpPr>
              <a:xfrm>
                <a:off x="2483" y="1536"/>
                <a:ext cx="312" cy="227"/>
                <a:chOff x="1746" y="1621"/>
                <a:chExt cx="312" cy="227"/>
              </a:xfrm>
            </p:grpSpPr>
            <p:sp>
              <p:nvSpPr>
                <p:cNvPr id="23709" name="Arc 156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10" name="Arc 157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11" name="Arc 158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712" name="Group 159"/>
              <p:cNvGrpSpPr/>
              <p:nvPr/>
            </p:nvGrpSpPr>
            <p:grpSpPr>
              <a:xfrm>
                <a:off x="2852" y="1536"/>
                <a:ext cx="312" cy="227"/>
                <a:chOff x="1746" y="1621"/>
                <a:chExt cx="312" cy="227"/>
              </a:xfrm>
            </p:grpSpPr>
            <p:sp>
              <p:nvSpPr>
                <p:cNvPr id="23713" name="Arc 160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14" name="Arc 161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15" name="Arc 162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716" name="Group 163"/>
              <p:cNvGrpSpPr/>
              <p:nvPr/>
            </p:nvGrpSpPr>
            <p:grpSpPr>
              <a:xfrm>
                <a:off x="3220" y="1536"/>
                <a:ext cx="312" cy="227"/>
                <a:chOff x="1746" y="1621"/>
                <a:chExt cx="312" cy="227"/>
              </a:xfrm>
            </p:grpSpPr>
            <p:sp>
              <p:nvSpPr>
                <p:cNvPr id="23717" name="Arc 164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18" name="Arc 165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19" name="Arc 166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720" name="Group 167"/>
              <p:cNvGrpSpPr/>
              <p:nvPr/>
            </p:nvGrpSpPr>
            <p:grpSpPr>
              <a:xfrm>
                <a:off x="3589" y="1536"/>
                <a:ext cx="312" cy="227"/>
                <a:chOff x="1746" y="1621"/>
                <a:chExt cx="312" cy="227"/>
              </a:xfrm>
            </p:grpSpPr>
            <p:sp>
              <p:nvSpPr>
                <p:cNvPr id="23721" name="Arc 168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22" name="Arc 169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23" name="Arc 170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grpSp>
          <p:nvGrpSpPr>
            <p:cNvPr id="23724" name="Group 171"/>
            <p:cNvGrpSpPr/>
            <p:nvPr/>
          </p:nvGrpSpPr>
          <p:grpSpPr>
            <a:xfrm>
              <a:off x="1576" y="2840"/>
              <a:ext cx="2523" cy="227"/>
              <a:chOff x="1604" y="1281"/>
              <a:chExt cx="2523" cy="227"/>
            </a:xfrm>
          </p:grpSpPr>
          <p:grpSp>
            <p:nvGrpSpPr>
              <p:cNvPr id="23725" name="Group 172"/>
              <p:cNvGrpSpPr/>
              <p:nvPr/>
            </p:nvGrpSpPr>
            <p:grpSpPr>
              <a:xfrm>
                <a:off x="1604" y="1281"/>
                <a:ext cx="312" cy="227"/>
                <a:chOff x="1746" y="1621"/>
                <a:chExt cx="312" cy="227"/>
              </a:xfrm>
            </p:grpSpPr>
            <p:sp>
              <p:nvSpPr>
                <p:cNvPr id="23726" name="Arc 173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27" name="Arc 174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28" name="Arc 175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729" name="Group 176"/>
              <p:cNvGrpSpPr/>
              <p:nvPr/>
            </p:nvGrpSpPr>
            <p:grpSpPr>
              <a:xfrm>
                <a:off x="1973" y="1281"/>
                <a:ext cx="312" cy="227"/>
                <a:chOff x="1746" y="1621"/>
                <a:chExt cx="312" cy="227"/>
              </a:xfrm>
            </p:grpSpPr>
            <p:sp>
              <p:nvSpPr>
                <p:cNvPr id="23730" name="Arc 177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31" name="Arc 178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32" name="Arc 179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733" name="Group 180"/>
              <p:cNvGrpSpPr/>
              <p:nvPr/>
            </p:nvGrpSpPr>
            <p:grpSpPr>
              <a:xfrm>
                <a:off x="2341" y="1281"/>
                <a:ext cx="312" cy="227"/>
                <a:chOff x="1746" y="1621"/>
                <a:chExt cx="312" cy="227"/>
              </a:xfrm>
            </p:grpSpPr>
            <p:sp>
              <p:nvSpPr>
                <p:cNvPr id="23734" name="Arc 181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35" name="Arc 182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36" name="Arc 183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737" name="Group 184"/>
              <p:cNvGrpSpPr/>
              <p:nvPr/>
            </p:nvGrpSpPr>
            <p:grpSpPr>
              <a:xfrm>
                <a:off x="2710" y="1281"/>
                <a:ext cx="312" cy="227"/>
                <a:chOff x="1746" y="1621"/>
                <a:chExt cx="312" cy="227"/>
              </a:xfrm>
            </p:grpSpPr>
            <p:sp>
              <p:nvSpPr>
                <p:cNvPr id="23738" name="Arc 185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39" name="Arc 186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40" name="Arc 187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741" name="Group 188"/>
              <p:cNvGrpSpPr/>
              <p:nvPr/>
            </p:nvGrpSpPr>
            <p:grpSpPr>
              <a:xfrm>
                <a:off x="3078" y="1281"/>
                <a:ext cx="312" cy="227"/>
                <a:chOff x="1746" y="1621"/>
                <a:chExt cx="312" cy="227"/>
              </a:xfrm>
            </p:grpSpPr>
            <p:sp>
              <p:nvSpPr>
                <p:cNvPr id="23742" name="Arc 189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43" name="Arc 190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44" name="Arc 191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745" name="Group 192"/>
              <p:cNvGrpSpPr/>
              <p:nvPr/>
            </p:nvGrpSpPr>
            <p:grpSpPr>
              <a:xfrm>
                <a:off x="3447" y="1281"/>
                <a:ext cx="312" cy="227"/>
                <a:chOff x="1746" y="1621"/>
                <a:chExt cx="312" cy="227"/>
              </a:xfrm>
            </p:grpSpPr>
            <p:sp>
              <p:nvSpPr>
                <p:cNvPr id="23746" name="Arc 193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47" name="Arc 194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48" name="Arc 195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3749" name="Group 196"/>
              <p:cNvGrpSpPr/>
              <p:nvPr/>
            </p:nvGrpSpPr>
            <p:grpSpPr>
              <a:xfrm>
                <a:off x="3815" y="1281"/>
                <a:ext cx="312" cy="227"/>
                <a:chOff x="1746" y="1621"/>
                <a:chExt cx="312" cy="227"/>
              </a:xfrm>
            </p:grpSpPr>
            <p:sp>
              <p:nvSpPr>
                <p:cNvPr id="23750" name="Arc 197"/>
                <p:cNvSpPr/>
                <p:nvPr/>
              </p:nvSpPr>
              <p:spPr>
                <a:xfrm>
                  <a:off x="1746" y="1707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51" name="Arc 198"/>
                <p:cNvSpPr/>
                <p:nvPr/>
              </p:nvSpPr>
              <p:spPr>
                <a:xfrm flipH="1">
                  <a:off x="1888" y="1706"/>
                  <a:ext cx="142" cy="1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21600" fill="none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3752" name="Arc 199"/>
                <p:cNvSpPr/>
                <p:nvPr/>
              </p:nvSpPr>
              <p:spPr>
                <a:xfrm flipH="1">
                  <a:off x="1888" y="1621"/>
                  <a:ext cx="170" cy="1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pathLst>
                    <a:path w="21600" h="19260" fill="none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</a:path>
                    <a:path w="21600" h="19260" stroke="0">
                      <a:moveTo>
                        <a:pt x="9778" y="-1"/>
                      </a:moveTo>
                      <a:cubicBezTo>
                        <a:pt x="17030" y="3682"/>
                        <a:pt x="21600" y="11126"/>
                        <a:pt x="21600" y="19260"/>
                      </a:cubicBezTo>
                      <a:lnTo>
                        <a:pt x="0" y="19260"/>
                      </a:lnTo>
                      <a:lnTo>
                        <a:pt x="9778" y="-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</p:grpSp>
      <p:sp>
        <p:nvSpPr>
          <p:cNvPr id="23753" name="Rectangle 207"/>
          <p:cNvSpPr/>
          <p:nvPr/>
        </p:nvSpPr>
        <p:spPr>
          <a:xfrm rot="-3354533">
            <a:off x="2055813" y="3078163"/>
            <a:ext cx="123825" cy="3870325"/>
          </a:xfrm>
          <a:prstGeom prst="rect">
            <a:avLst/>
          </a:prstGeom>
          <a:solidFill>
            <a:srgbClr val="FF9900"/>
          </a:solidFill>
          <a:ln w="9525">
            <a:noFill/>
          </a:ln>
        </p:spPr>
        <p:txBody>
          <a:bodyPr wrap="none" anchor="ctr" anchorCtr="0"/>
          <a:p>
            <a:pPr algn="ctr"/>
            <a:endParaRPr lang="zh-CN" altLang="zh-CN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105691" name="Group 219"/>
          <p:cNvGrpSpPr/>
          <p:nvPr/>
        </p:nvGrpSpPr>
        <p:grpSpPr>
          <a:xfrm>
            <a:off x="1754188" y="4613275"/>
            <a:ext cx="719137" cy="719138"/>
            <a:chOff x="204" y="3249"/>
            <a:chExt cx="453" cy="453"/>
          </a:xfrm>
        </p:grpSpPr>
        <p:sp>
          <p:nvSpPr>
            <p:cNvPr id="23755" name="Oval 220"/>
            <p:cNvSpPr/>
            <p:nvPr/>
          </p:nvSpPr>
          <p:spPr>
            <a:xfrm>
              <a:off x="204" y="3249"/>
              <a:ext cx="453" cy="453"/>
            </a:xfrm>
            <a:prstGeom prst="ellipse">
              <a:avLst/>
            </a:prstGeom>
            <a:solidFill>
              <a:schemeClr val="tx1"/>
            </a:solidFill>
            <a:ln w="9525">
              <a:noFill/>
            </a:ln>
          </p:spPr>
          <p:txBody>
            <a:bodyPr wrap="none" anchor="ctr" anchorCtr="0"/>
            <a:p>
              <a:pPr algn="ctr"/>
              <a:endParaRPr lang="zh-CN" altLang="zh-CN" sz="2800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grpSp>
          <p:nvGrpSpPr>
            <p:cNvPr id="23756" name="Group 221"/>
            <p:cNvGrpSpPr/>
            <p:nvPr/>
          </p:nvGrpSpPr>
          <p:grpSpPr>
            <a:xfrm rot="-741334">
              <a:off x="275" y="3320"/>
              <a:ext cx="317" cy="317"/>
              <a:chOff x="1157" y="3884"/>
              <a:chExt cx="272" cy="272"/>
            </a:xfrm>
          </p:grpSpPr>
          <p:sp>
            <p:nvSpPr>
              <p:cNvPr id="23757" name="Line 222"/>
              <p:cNvSpPr/>
              <p:nvPr/>
            </p:nvSpPr>
            <p:spPr>
              <a:xfrm>
                <a:off x="1202" y="3884"/>
                <a:ext cx="181" cy="272"/>
              </a:xfrm>
              <a:prstGeom prst="line">
                <a:avLst/>
              </a:prstGeom>
              <a:ln w="762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3758" name="Line 223"/>
              <p:cNvSpPr/>
              <p:nvPr/>
            </p:nvSpPr>
            <p:spPr>
              <a:xfrm rot="-5400000">
                <a:off x="1191" y="3872"/>
                <a:ext cx="181" cy="272"/>
              </a:xfrm>
              <a:prstGeom prst="line">
                <a:avLst/>
              </a:prstGeom>
              <a:ln w="762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23759" name="Group 224"/>
          <p:cNvGrpSpPr/>
          <p:nvPr/>
        </p:nvGrpSpPr>
        <p:grpSpPr>
          <a:xfrm>
            <a:off x="1585913" y="3609975"/>
            <a:ext cx="2265362" cy="1195388"/>
            <a:chOff x="3865" y="663"/>
            <a:chExt cx="1633" cy="907"/>
          </a:xfrm>
        </p:grpSpPr>
        <p:grpSp>
          <p:nvGrpSpPr>
            <p:cNvPr id="23760" name="Group 225"/>
            <p:cNvGrpSpPr/>
            <p:nvPr/>
          </p:nvGrpSpPr>
          <p:grpSpPr>
            <a:xfrm>
              <a:off x="3923" y="663"/>
              <a:ext cx="1520" cy="907"/>
              <a:chOff x="3923" y="663"/>
              <a:chExt cx="1520" cy="907"/>
            </a:xfrm>
          </p:grpSpPr>
          <p:sp>
            <p:nvSpPr>
              <p:cNvPr id="39957" name="Rectangle 226"/>
              <p:cNvSpPr>
                <a:spLocks noChangeArrowheads="1"/>
              </p:cNvSpPr>
              <p:nvPr/>
            </p:nvSpPr>
            <p:spPr bwMode="auto">
              <a:xfrm rot="5400000">
                <a:off x="4462" y="1243"/>
                <a:ext cx="499" cy="136"/>
              </a:xfrm>
              <a:prstGeom prst="rect">
                <a:avLst/>
              </a:prstGeom>
              <a:solidFill>
                <a:srgbClr val="CC99FF"/>
              </a:solidFill>
              <a:ln>
                <a:noFill/>
              </a:ln>
              <a:effectLst>
                <a:outerShdw dist="91581" dir="19578596" algn="ctr" rotWithShape="0">
                  <a:schemeClr val="accent2"/>
                </a:outerShdw>
              </a:effectLst>
            </p:spPr>
            <p:txBody>
              <a:bodyPr wrap="none"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240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黑体" panose="02010609060101010101" pitchFamily="2" charset="-122"/>
                  <a:cs typeface="+mn-cs"/>
                </a:endParaRPr>
              </a:p>
            </p:txBody>
          </p:sp>
          <p:sp>
            <p:nvSpPr>
              <p:cNvPr id="39958" name="Rectangle 227"/>
              <p:cNvSpPr>
                <a:spLocks noChangeArrowheads="1"/>
              </p:cNvSpPr>
              <p:nvPr/>
            </p:nvSpPr>
            <p:spPr bwMode="auto">
              <a:xfrm>
                <a:off x="3923" y="663"/>
                <a:ext cx="1520" cy="409"/>
              </a:xfrm>
              <a:prstGeom prst="rect">
                <a:avLst/>
              </a:prstGeom>
              <a:solidFill>
                <a:srgbClr val="CC99FF"/>
              </a:solidFill>
              <a:ln>
                <a:noFill/>
              </a:ln>
              <a:effectLst>
                <a:outerShdw dist="91581" dir="19578596" algn="ctr" rotWithShape="0">
                  <a:schemeClr val="accent2"/>
                </a:outerShdw>
              </a:effectLst>
            </p:spPr>
            <p:txBody>
              <a:bodyPr wrap="none"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240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黑体" panose="02010609060101010101" pitchFamily="2" charset="-122"/>
                  <a:cs typeface="+mn-cs"/>
                </a:endParaRPr>
              </a:p>
            </p:txBody>
          </p:sp>
        </p:grpSp>
        <p:sp>
          <p:nvSpPr>
            <p:cNvPr id="23763" name="Rectangle 228"/>
            <p:cNvSpPr/>
            <p:nvPr/>
          </p:nvSpPr>
          <p:spPr>
            <a:xfrm>
              <a:off x="3865" y="693"/>
              <a:ext cx="1633" cy="34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zh-CN" altLang="en-US" sz="24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别踩我</a:t>
              </a:r>
              <a:r>
                <a:rPr lang="en-US" altLang="zh-CN" sz="24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,</a:t>
              </a:r>
              <a:r>
                <a:rPr lang="zh-CN" altLang="en-US" sz="24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我怕疼</a:t>
              </a:r>
              <a:r>
                <a:rPr lang="en-US" altLang="zh-CN" sz="2400">
                  <a:latin typeface="Times New Roman" panose="02020603050405020304" pitchFamily="18" charset="0"/>
                  <a:ea typeface="黑体" panose="02010609060101010101" pitchFamily="2" charset="-122"/>
                </a:rPr>
                <a:t>!</a:t>
              </a:r>
              <a:endParaRPr lang="en-US" altLang="zh-CN" sz="240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pic>
        <p:nvPicPr>
          <p:cNvPr id="105701" name="Picture 229" descr="043bq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1613" y="2800350"/>
            <a:ext cx="1143000" cy="11430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722813" y="4197350"/>
          <a:ext cx="2909887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2" imgW="1485900" imgH="292100" progId="Equation.KSEE3">
                  <p:embed/>
                </p:oleObj>
              </mc:Choice>
              <mc:Fallback>
                <p:oleObj name="" r:id="rId2" imgW="1485900" imgH="292100" progId="Equation.KSEE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22813" y="4197350"/>
                        <a:ext cx="2909887" cy="5730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92 0.070741 L 0.320972 0.365278 " pathEditMode="relative" rAng="0" ptsTypes="">
                                      <p:cBhvr>
                                        <p:cTn id="6" dur="6500" fill="hold"/>
                                        <p:tgtEl>
                                          <p:spTgt spid="1057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500"/>
                            </p:stCondLst>
                            <p:childTnLst>
                              <p:par>
                                <p:cTn id="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5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6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charRg st="16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5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charRg st="25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2" name="Object 15"/>
          <p:cNvGraphicFramePr>
            <a:graphicFrameLocks noChangeAspect="1"/>
          </p:cNvGraphicFramePr>
          <p:nvPr/>
        </p:nvGraphicFramePr>
        <p:xfrm>
          <a:off x="3340100" y="2109788"/>
          <a:ext cx="271621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2717800" imgH="508000" progId="Equation.DSMT4">
                  <p:embed/>
                </p:oleObj>
              </mc:Choice>
              <mc:Fallback>
                <p:oleObj name="" r:id="rId1" imgW="2717800" imgH="508000" progId="Equation.DSMT4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40100" y="2109788"/>
                        <a:ext cx="2716213" cy="508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Rectangle 17"/>
          <p:cNvSpPr/>
          <p:nvPr/>
        </p:nvSpPr>
        <p:spPr>
          <a:xfrm>
            <a:off x="60325" y="1047750"/>
            <a:ext cx="8521700" cy="164147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pPr eaLnBrk="0" hangingPunct="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　　证明：在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Rt△</a:t>
            </a:r>
            <a:r>
              <a:rPr lang="en-US" altLang="zh-CN" sz="2800" i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ABC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和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Rt△</a:t>
            </a:r>
            <a:r>
              <a:rPr lang="en-US" altLang="zh-CN" sz="2800" i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′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′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 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′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中，  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eaLnBrk="0" hangingPunct="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     ∠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=∠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′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=90°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，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eaLnBrk="0" hangingPunct="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     根据勾股定理得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24579" name="Group 49"/>
          <p:cNvGrpSpPr/>
          <p:nvPr/>
        </p:nvGrpSpPr>
        <p:grpSpPr>
          <a:xfrm>
            <a:off x="5264150" y="2792413"/>
            <a:ext cx="3656013" cy="3190875"/>
            <a:chOff x="3294" y="1890"/>
            <a:chExt cx="2303" cy="2010"/>
          </a:xfrm>
        </p:grpSpPr>
        <p:grpSp>
          <p:nvGrpSpPr>
            <p:cNvPr id="24580" name="Group 50"/>
            <p:cNvGrpSpPr/>
            <p:nvPr/>
          </p:nvGrpSpPr>
          <p:grpSpPr>
            <a:xfrm>
              <a:off x="3294" y="1894"/>
              <a:ext cx="2270" cy="2006"/>
              <a:chOff x="3318" y="1894"/>
              <a:chExt cx="2270" cy="2006"/>
            </a:xfrm>
          </p:grpSpPr>
          <p:grpSp>
            <p:nvGrpSpPr>
              <p:cNvPr id="24581" name="Group 37"/>
              <p:cNvGrpSpPr/>
              <p:nvPr/>
            </p:nvGrpSpPr>
            <p:grpSpPr>
              <a:xfrm>
                <a:off x="3472" y="2186"/>
                <a:ext cx="844" cy="1412"/>
                <a:chOff x="3472" y="2186"/>
                <a:chExt cx="844" cy="1412"/>
              </a:xfrm>
            </p:grpSpPr>
            <p:sp>
              <p:nvSpPr>
                <p:cNvPr id="24582" name="Rectangle 35"/>
                <p:cNvSpPr/>
                <p:nvPr/>
              </p:nvSpPr>
              <p:spPr>
                <a:xfrm>
                  <a:off x="3472" y="3511"/>
                  <a:ext cx="87" cy="87"/>
                </a:xfrm>
                <a:prstGeom prst="rect">
                  <a:avLst/>
                </a:prstGeom>
                <a:noFill/>
                <a:ln w="19050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eaLnBrk="0" hangingPunct="0"/>
                  <a:endParaRPr lang="zh-CN" altLang="zh-CN" sz="2800" dirty="0">
                    <a:latin typeface="Times New Roman" panose="02020603050405020304" pitchFamily="18" charset="0"/>
                    <a:ea typeface="黑体" panose="02010609060101010101" pitchFamily="2" charset="-122"/>
                  </a:endParaRPr>
                </a:p>
              </p:txBody>
            </p:sp>
            <p:sp>
              <p:nvSpPr>
                <p:cNvPr id="24583" name="AutoShape 34"/>
                <p:cNvSpPr/>
                <p:nvPr/>
              </p:nvSpPr>
              <p:spPr>
                <a:xfrm>
                  <a:off x="3472" y="2186"/>
                  <a:ext cx="844" cy="1412"/>
                </a:xfrm>
                <a:prstGeom prst="rtTriangle">
                  <a:avLst/>
                </a:prstGeom>
                <a:noFill/>
                <a:ln w="2857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eaLnBrk="0" hangingPunct="0"/>
                  <a:endParaRPr lang="zh-CN" altLang="zh-CN" sz="2800" dirty="0">
                    <a:latin typeface="Times New Roman" panose="02020603050405020304" pitchFamily="18" charset="0"/>
                    <a:ea typeface="黑体" panose="02010609060101010101" pitchFamily="2" charset="-122"/>
                  </a:endParaRPr>
                </a:p>
              </p:txBody>
            </p:sp>
          </p:grpSp>
          <p:grpSp>
            <p:nvGrpSpPr>
              <p:cNvPr id="24584" name="Group 38"/>
              <p:cNvGrpSpPr/>
              <p:nvPr/>
            </p:nvGrpSpPr>
            <p:grpSpPr>
              <a:xfrm>
                <a:off x="4625" y="2188"/>
                <a:ext cx="844" cy="1412"/>
                <a:chOff x="3472" y="2186"/>
                <a:chExt cx="844" cy="1412"/>
              </a:xfrm>
            </p:grpSpPr>
            <p:sp>
              <p:nvSpPr>
                <p:cNvPr id="24585" name="Rectangle 39"/>
                <p:cNvSpPr/>
                <p:nvPr/>
              </p:nvSpPr>
              <p:spPr>
                <a:xfrm>
                  <a:off x="3472" y="3511"/>
                  <a:ext cx="87" cy="87"/>
                </a:xfrm>
                <a:prstGeom prst="rect">
                  <a:avLst/>
                </a:prstGeom>
                <a:noFill/>
                <a:ln w="19050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eaLnBrk="0" hangingPunct="0"/>
                  <a:endParaRPr lang="zh-CN" altLang="zh-CN" sz="2800" dirty="0">
                    <a:latin typeface="Times New Roman" panose="02020603050405020304" pitchFamily="18" charset="0"/>
                    <a:ea typeface="黑体" panose="02010609060101010101" pitchFamily="2" charset="-122"/>
                  </a:endParaRPr>
                </a:p>
              </p:txBody>
            </p:sp>
            <p:sp>
              <p:nvSpPr>
                <p:cNvPr id="24586" name="AutoShape 40"/>
                <p:cNvSpPr/>
                <p:nvPr/>
              </p:nvSpPr>
              <p:spPr>
                <a:xfrm>
                  <a:off x="3472" y="2186"/>
                  <a:ext cx="844" cy="1412"/>
                </a:xfrm>
                <a:prstGeom prst="rtTriangle">
                  <a:avLst/>
                </a:prstGeom>
                <a:noFill/>
                <a:ln w="2857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eaLnBrk="0" hangingPunct="0"/>
                  <a:endParaRPr lang="zh-CN" altLang="zh-CN" sz="2800" dirty="0">
                    <a:latin typeface="Times New Roman" panose="02020603050405020304" pitchFamily="18" charset="0"/>
                    <a:ea typeface="黑体" panose="02010609060101010101" pitchFamily="2" charset="-122"/>
                  </a:endParaRPr>
                </a:p>
              </p:txBody>
            </p:sp>
          </p:grpSp>
          <p:sp>
            <p:nvSpPr>
              <p:cNvPr id="24587" name="Rectangle 42"/>
              <p:cNvSpPr/>
              <p:nvPr/>
            </p:nvSpPr>
            <p:spPr>
              <a:xfrm>
                <a:off x="3346" y="1894"/>
                <a:ext cx="304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eaLnBrk="0" hangingPunct="0"/>
                <a:r>
                  <a:rPr lang="en-US" altLang="zh-CN" sz="2800" i="1">
                    <a:latin typeface="Times New Roman" panose="02020603050405020304" pitchFamily="18" charset="0"/>
                    <a:ea typeface="黑体" panose="02010609060101010101" pitchFamily="2" charset="-122"/>
                  </a:rPr>
                  <a:t>A </a:t>
                </a:r>
                <a:endParaRPr lang="en-US" altLang="zh-CN" sz="2800" i="1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4588" name="Rectangle 43"/>
              <p:cNvSpPr/>
              <p:nvPr/>
            </p:nvSpPr>
            <p:spPr>
              <a:xfrm>
                <a:off x="4184" y="3571"/>
                <a:ext cx="364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eaLnBrk="0" hangingPunct="0"/>
                <a:r>
                  <a:rPr lang="en-US" altLang="zh-CN" sz="2800" i="1">
                    <a:latin typeface="Times New Roman" panose="02020603050405020304" pitchFamily="18" charset="0"/>
                    <a:ea typeface="黑体" panose="02010609060101010101" pitchFamily="2" charset="-122"/>
                  </a:rPr>
                  <a:t>B  </a:t>
                </a:r>
                <a:endParaRPr lang="en-US" altLang="zh-CN" sz="2800" i="1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4589" name="Rectangle 44"/>
              <p:cNvSpPr/>
              <p:nvPr/>
            </p:nvSpPr>
            <p:spPr>
              <a:xfrm>
                <a:off x="3318" y="3571"/>
                <a:ext cx="433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eaLnBrk="0" hangingPunct="0"/>
                <a:r>
                  <a:rPr lang="en-US" altLang="zh-CN" sz="2800" i="1">
                    <a:latin typeface="Times New Roman" panose="02020603050405020304" pitchFamily="18" charset="0"/>
                    <a:ea typeface="黑体" panose="02010609060101010101" pitchFamily="2" charset="-122"/>
                  </a:rPr>
                  <a:t>C   </a:t>
                </a:r>
                <a:endParaRPr lang="en-US" altLang="zh-CN" sz="2800" i="1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4590" name="Rectangle 47"/>
              <p:cNvSpPr/>
              <p:nvPr/>
            </p:nvSpPr>
            <p:spPr>
              <a:xfrm>
                <a:off x="4505" y="1894"/>
                <a:ext cx="25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eaLnBrk="0" hangingPunct="0"/>
                <a:r>
                  <a:rPr lang="en-US" altLang="zh-CN" sz="2800" i="1">
                    <a:latin typeface="Times New Roman" panose="02020603050405020304" pitchFamily="18" charset="0"/>
                    <a:ea typeface="黑体" panose="02010609060101010101" pitchFamily="2" charset="-122"/>
                  </a:rPr>
                  <a:t>A</a:t>
                </a:r>
                <a:endParaRPr lang="en-US" altLang="zh-CN" sz="2800" i="1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4591" name="Rectangle 48"/>
              <p:cNvSpPr/>
              <p:nvPr/>
            </p:nvSpPr>
            <p:spPr>
              <a:xfrm>
                <a:off x="5336" y="3571"/>
                <a:ext cx="25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eaLnBrk="0" hangingPunct="0"/>
                <a:r>
                  <a:rPr lang="en-US" altLang="zh-CN" sz="2800" i="1">
                    <a:latin typeface="Times New Roman" panose="02020603050405020304" pitchFamily="18" charset="0"/>
                    <a:ea typeface="黑体" panose="02010609060101010101" pitchFamily="2" charset="-122"/>
                  </a:rPr>
                  <a:t>B</a:t>
                </a:r>
                <a:endParaRPr lang="en-US" altLang="zh-CN" sz="2800" i="1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4592" name="Rectangle 49"/>
              <p:cNvSpPr/>
              <p:nvPr/>
            </p:nvSpPr>
            <p:spPr>
              <a:xfrm>
                <a:off x="4488" y="3571"/>
                <a:ext cx="368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eaLnBrk="0" hangingPunct="0"/>
                <a:r>
                  <a:rPr lang="en-US" altLang="zh-CN" sz="2800" i="1">
                    <a:latin typeface="Times New Roman" panose="02020603050405020304" pitchFamily="18" charset="0"/>
                    <a:ea typeface="黑体" panose="02010609060101010101" pitchFamily="2" charset="-122"/>
                  </a:rPr>
                  <a:t>C</a:t>
                </a:r>
                <a:r>
                  <a:rPr lang="en-US" altLang="en-US" sz="2800">
                    <a:latin typeface="Times New Roman" panose="02020603050405020304" pitchFamily="18" charset="0"/>
                    <a:ea typeface="黑体" panose="02010609060101010101" pitchFamily="2" charset="-122"/>
                  </a:rPr>
                  <a:t>′</a:t>
                </a:r>
                <a:r>
                  <a:rPr lang="en-US" altLang="zh-CN" sz="2800">
                    <a:latin typeface="Times New Roman" panose="02020603050405020304" pitchFamily="18" charset="0"/>
                    <a:ea typeface="黑体" panose="02010609060101010101" pitchFamily="2" charset="-122"/>
                  </a:rPr>
                  <a:t> </a:t>
                </a:r>
                <a:endParaRPr lang="en-US" altLang="zh-CN" sz="280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</p:grpSp>
        <p:sp>
          <p:nvSpPr>
            <p:cNvPr id="24593" name="Rectangle 46"/>
            <p:cNvSpPr/>
            <p:nvPr/>
          </p:nvSpPr>
          <p:spPr>
            <a:xfrm>
              <a:off x="4585" y="1890"/>
              <a:ext cx="16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en-US" sz="2800">
                  <a:latin typeface="Times New Roman" panose="02020603050405020304" pitchFamily="18" charset="0"/>
                  <a:ea typeface="黑体" panose="02010609060101010101" pitchFamily="2" charset="-122"/>
                </a:rPr>
                <a:t>′</a:t>
              </a:r>
              <a:endParaRPr lang="en-US" altLang="en-US" sz="280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24594" name="Rectangle 47"/>
            <p:cNvSpPr/>
            <p:nvPr/>
          </p:nvSpPr>
          <p:spPr>
            <a:xfrm>
              <a:off x="5433" y="3564"/>
              <a:ext cx="16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en-US" sz="2800">
                  <a:latin typeface="Times New Roman" panose="02020603050405020304" pitchFamily="18" charset="0"/>
                  <a:ea typeface="黑体" panose="02010609060101010101" pitchFamily="2" charset="-122"/>
                </a:rPr>
                <a:t>′</a:t>
              </a:r>
              <a:endParaRPr lang="en-US" altLang="en-US" sz="280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746125" y="2728913"/>
          <a:ext cx="363061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3" imgW="1459865" imgH="254000" progId="Equation.DSMT4">
                  <p:embed/>
                </p:oleObj>
              </mc:Choice>
              <mc:Fallback>
                <p:oleObj name="" r:id="rId3" imgW="1459865" imgH="254000" progId="Equation.DSMT4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6125" y="2728913"/>
                        <a:ext cx="3630613" cy="631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777875" y="3360738"/>
          <a:ext cx="35988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5" imgW="1562100" imgH="203200" progId="Equation.DSMT4">
                  <p:embed/>
                </p:oleObj>
              </mc:Choice>
              <mc:Fallback>
                <p:oleObj name="" r:id="rId5" imgW="1562100" imgH="203200" progId="Equation.DSMT4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7875" y="3360738"/>
                        <a:ext cx="3598863" cy="533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77875" y="3978275"/>
          <a:ext cx="208121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7" imgW="825500" imgH="203200" progId="Equation.DSMT4">
                  <p:embed/>
                </p:oleObj>
              </mc:Choice>
              <mc:Fallback>
                <p:oleObj name="" r:id="rId7" imgW="825500" imgH="203200" progId="Equation.DSMT4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77875" y="3978275"/>
                        <a:ext cx="2081213" cy="511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720725" y="4630738"/>
          <a:ext cx="44227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9" imgW="1727200" imgH="203200" progId="Equation.DSMT4">
                  <p:embed/>
                </p:oleObj>
              </mc:Choice>
              <mc:Fallback>
                <p:oleObj name="" r:id="rId9" imgW="1727200" imgH="203200" progId="Equation.DSMT4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20725" y="4630738"/>
                        <a:ext cx="4422775" cy="520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33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charRg st="33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53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charRg st="53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Text Box 43"/>
          <p:cNvSpPr txBox="1"/>
          <p:nvPr/>
        </p:nvSpPr>
        <p:spPr>
          <a:xfrm>
            <a:off x="350838" y="519113"/>
            <a:ext cx="8694737" cy="650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    若已知圆柱体高为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12 cm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，底面半径为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3 cm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，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π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取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3.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2" name="Group 96"/>
          <p:cNvGrpSpPr/>
          <p:nvPr/>
        </p:nvGrpSpPr>
        <p:grpSpPr>
          <a:xfrm>
            <a:off x="681038" y="1139825"/>
            <a:ext cx="2214562" cy="2284413"/>
            <a:chOff x="-120" y="-201"/>
            <a:chExt cx="1865" cy="2118"/>
          </a:xfrm>
        </p:grpSpPr>
        <p:grpSp>
          <p:nvGrpSpPr>
            <p:cNvPr id="25603" name="Group 49"/>
            <p:cNvGrpSpPr/>
            <p:nvPr/>
          </p:nvGrpSpPr>
          <p:grpSpPr>
            <a:xfrm>
              <a:off x="67" y="-44"/>
              <a:ext cx="1678" cy="1961"/>
              <a:chOff x="0" y="-100"/>
              <a:chExt cx="2087" cy="2771"/>
            </a:xfrm>
          </p:grpSpPr>
          <p:sp>
            <p:nvSpPr>
              <p:cNvPr id="25604" name="Text Box 50"/>
              <p:cNvSpPr txBox="1"/>
              <p:nvPr/>
            </p:nvSpPr>
            <p:spPr>
              <a:xfrm>
                <a:off x="1781" y="-100"/>
                <a:ext cx="306" cy="68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sz="2800" i="1" dirty="0">
                    <a:latin typeface="Times New Roman" panose="02020603050405020304" pitchFamily="18" charset="0"/>
                    <a:ea typeface="黑体" panose="02010609060101010101" pitchFamily="2" charset="-122"/>
                  </a:rPr>
                  <a:t>B</a:t>
                </a:r>
                <a:endParaRPr lang="en-US" altLang="zh-CN" sz="2800" i="1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grpSp>
            <p:nvGrpSpPr>
              <p:cNvPr id="25605" name="Group 51"/>
              <p:cNvGrpSpPr/>
              <p:nvPr/>
            </p:nvGrpSpPr>
            <p:grpSpPr>
              <a:xfrm>
                <a:off x="0" y="1951"/>
                <a:ext cx="404" cy="269"/>
                <a:chOff x="0" y="0"/>
                <a:chExt cx="404" cy="269"/>
              </a:xfrm>
            </p:grpSpPr>
            <p:sp>
              <p:nvSpPr>
                <p:cNvPr id="25606" name="Oval 52"/>
                <p:cNvSpPr/>
                <p:nvPr/>
              </p:nvSpPr>
              <p:spPr>
                <a:xfrm>
                  <a:off x="0" y="90"/>
                  <a:ext cx="307" cy="91"/>
                </a:xfrm>
                <a:prstGeom prst="ellipse">
                  <a:avLst/>
                </a:prstGeom>
                <a:solidFill>
                  <a:srgbClr val="FF33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endParaRPr lang="zh-CN" altLang="en-US" sz="2800" dirty="0">
                    <a:latin typeface="Times New Roman" panose="02020603050405020304" pitchFamily="18" charset="0"/>
                    <a:ea typeface="黑体" panose="02010609060101010101" pitchFamily="2" charset="-122"/>
                  </a:endParaRPr>
                </a:p>
              </p:txBody>
            </p:sp>
            <p:sp>
              <p:nvSpPr>
                <p:cNvPr id="25607" name="Oval 53"/>
                <p:cNvSpPr/>
                <p:nvPr/>
              </p:nvSpPr>
              <p:spPr>
                <a:xfrm>
                  <a:off x="262" y="45"/>
                  <a:ext cx="91" cy="91"/>
                </a:xfrm>
                <a:prstGeom prst="ellipse">
                  <a:avLst/>
                </a:prstGeom>
                <a:solidFill>
                  <a:srgbClr val="FF33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endParaRPr lang="zh-CN" altLang="en-US" sz="2800" dirty="0">
                    <a:latin typeface="Times New Roman" panose="02020603050405020304" pitchFamily="18" charset="0"/>
                    <a:ea typeface="黑体" panose="02010609060101010101" pitchFamily="2" charset="-122"/>
                  </a:endParaRPr>
                </a:p>
              </p:txBody>
            </p:sp>
            <p:sp>
              <p:nvSpPr>
                <p:cNvPr id="25608" name="Freeform 54"/>
                <p:cNvSpPr/>
                <p:nvPr/>
              </p:nvSpPr>
              <p:spPr>
                <a:xfrm>
                  <a:off x="316" y="9"/>
                  <a:ext cx="37" cy="2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37" y="0"/>
                    </a:cxn>
                    <a:cxn ang="0">
                      <a:pos x="0" y="25"/>
                    </a:cxn>
                  </a:cxnLst>
                  <a:pathLst>
                    <a:path w="37" h="25">
                      <a:moveTo>
                        <a:pt x="0" y="25"/>
                      </a:moveTo>
                      <a:cubicBezTo>
                        <a:pt x="12" y="17"/>
                        <a:pt x="37" y="0"/>
                        <a:pt x="37" y="0"/>
                      </a:cubicBezTo>
                      <a:cubicBezTo>
                        <a:pt x="37" y="0"/>
                        <a:pt x="12" y="17"/>
                        <a:pt x="0" y="2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rgbClr val="FF33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5609" name="Freeform 55"/>
                <p:cNvSpPr/>
                <p:nvPr/>
              </p:nvSpPr>
              <p:spPr>
                <a:xfrm>
                  <a:off x="328" y="46"/>
                  <a:ext cx="76" cy="2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76" y="0"/>
                    </a:cxn>
                  </a:cxnLst>
                  <a:pathLst>
                    <a:path w="76" h="25">
                      <a:moveTo>
                        <a:pt x="0" y="25"/>
                      </a:moveTo>
                      <a:cubicBezTo>
                        <a:pt x="25" y="17"/>
                        <a:pt x="76" y="0"/>
                        <a:pt x="76" y="0"/>
                      </a:cubicBezTo>
                    </a:path>
                  </a:pathLst>
                </a:custGeom>
                <a:noFill/>
                <a:ln w="9525" cap="flat" cmpd="sng">
                  <a:solidFill>
                    <a:srgbClr val="FF33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5610" name="Freeform 56"/>
                <p:cNvSpPr/>
                <p:nvPr/>
              </p:nvSpPr>
              <p:spPr>
                <a:xfrm>
                  <a:off x="291" y="146"/>
                  <a:ext cx="88" cy="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7" y="25"/>
                    </a:cxn>
                    <a:cxn ang="0">
                      <a:pos x="50" y="63"/>
                    </a:cxn>
                    <a:cxn ang="0">
                      <a:pos x="88" y="88"/>
                    </a:cxn>
                  </a:cxnLst>
                  <a:pathLst>
                    <a:path w="88" h="88">
                      <a:moveTo>
                        <a:pt x="0" y="0"/>
                      </a:moveTo>
                      <a:cubicBezTo>
                        <a:pt x="12" y="8"/>
                        <a:pt x="28" y="13"/>
                        <a:pt x="37" y="25"/>
                      </a:cubicBezTo>
                      <a:cubicBezTo>
                        <a:pt x="45" y="35"/>
                        <a:pt x="42" y="53"/>
                        <a:pt x="50" y="63"/>
                      </a:cubicBezTo>
                      <a:cubicBezTo>
                        <a:pt x="60" y="75"/>
                        <a:pt x="88" y="88"/>
                        <a:pt x="88" y="88"/>
                      </a:cubicBezTo>
                    </a:path>
                  </a:pathLst>
                </a:custGeom>
                <a:noFill/>
                <a:ln w="9525" cap="flat" cmpd="sng">
                  <a:solidFill>
                    <a:srgbClr val="FF33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5611" name="Freeform 57"/>
                <p:cNvSpPr/>
                <p:nvPr/>
              </p:nvSpPr>
              <p:spPr>
                <a:xfrm>
                  <a:off x="262" y="181"/>
                  <a:ext cx="88" cy="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7" y="25"/>
                    </a:cxn>
                    <a:cxn ang="0">
                      <a:pos x="50" y="63"/>
                    </a:cxn>
                    <a:cxn ang="0">
                      <a:pos x="88" y="88"/>
                    </a:cxn>
                  </a:cxnLst>
                  <a:pathLst>
                    <a:path w="88" h="88">
                      <a:moveTo>
                        <a:pt x="0" y="0"/>
                      </a:moveTo>
                      <a:cubicBezTo>
                        <a:pt x="12" y="8"/>
                        <a:pt x="28" y="13"/>
                        <a:pt x="37" y="25"/>
                      </a:cubicBezTo>
                      <a:cubicBezTo>
                        <a:pt x="45" y="35"/>
                        <a:pt x="42" y="53"/>
                        <a:pt x="50" y="63"/>
                      </a:cubicBezTo>
                      <a:cubicBezTo>
                        <a:pt x="60" y="75"/>
                        <a:pt x="88" y="88"/>
                        <a:pt x="88" y="88"/>
                      </a:cubicBezTo>
                    </a:path>
                  </a:pathLst>
                </a:custGeom>
                <a:noFill/>
                <a:ln w="9525" cap="flat" cmpd="sng">
                  <a:solidFill>
                    <a:srgbClr val="FF33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5612" name="Freeform 58"/>
                <p:cNvSpPr/>
                <p:nvPr/>
              </p:nvSpPr>
              <p:spPr>
                <a:xfrm>
                  <a:off x="141" y="9"/>
                  <a:ext cx="125" cy="87"/>
                </a:xfrm>
                <a:custGeom>
                  <a:avLst/>
                  <a:gdLst/>
                  <a:ahLst/>
                  <a:cxnLst>
                    <a:cxn ang="0">
                      <a:pos x="125" y="87"/>
                    </a:cxn>
                    <a:cxn ang="0">
                      <a:pos x="37" y="0"/>
                    </a:cxn>
                    <a:cxn ang="0">
                      <a:pos x="0" y="50"/>
                    </a:cxn>
                  </a:cxnLst>
                  <a:pathLst>
                    <a:path w="125" h="87">
                      <a:moveTo>
                        <a:pt x="125" y="87"/>
                      </a:moveTo>
                      <a:cubicBezTo>
                        <a:pt x="86" y="30"/>
                        <a:pt x="76" y="57"/>
                        <a:pt x="37" y="0"/>
                      </a:cubicBezTo>
                      <a:cubicBezTo>
                        <a:pt x="9" y="42"/>
                        <a:pt x="22" y="26"/>
                        <a:pt x="0" y="50"/>
                      </a:cubicBezTo>
                    </a:path>
                  </a:pathLst>
                </a:custGeom>
                <a:noFill/>
                <a:ln w="9525" cap="flat" cmpd="sng">
                  <a:solidFill>
                    <a:srgbClr val="FF33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5613" name="Freeform 59"/>
                <p:cNvSpPr/>
                <p:nvPr/>
              </p:nvSpPr>
              <p:spPr>
                <a:xfrm>
                  <a:off x="46" y="0"/>
                  <a:ext cx="216" cy="136"/>
                </a:xfrm>
                <a:custGeom>
                  <a:avLst/>
                  <a:gdLst/>
                  <a:ahLst/>
                  <a:cxnLst>
                    <a:cxn ang="0">
                      <a:pos x="5754" y="1988"/>
                    </a:cxn>
                    <a:cxn ang="0">
                      <a:pos x="1714" y="0"/>
                    </a:cxn>
                    <a:cxn ang="0">
                      <a:pos x="0" y="1141"/>
                    </a:cxn>
                  </a:cxnLst>
                  <a:pathLst>
                    <a:path w="125" h="87">
                      <a:moveTo>
                        <a:pt x="125" y="87"/>
                      </a:moveTo>
                      <a:cubicBezTo>
                        <a:pt x="86" y="30"/>
                        <a:pt x="76" y="57"/>
                        <a:pt x="37" y="0"/>
                      </a:cubicBezTo>
                      <a:cubicBezTo>
                        <a:pt x="9" y="42"/>
                        <a:pt x="22" y="26"/>
                        <a:pt x="0" y="50"/>
                      </a:cubicBezTo>
                    </a:path>
                  </a:pathLst>
                </a:custGeom>
                <a:noFill/>
                <a:ln w="9525" cap="flat" cmpd="sng">
                  <a:solidFill>
                    <a:srgbClr val="FF33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25614" name="AutoShape 60"/>
              <p:cNvSpPr/>
              <p:nvPr/>
            </p:nvSpPr>
            <p:spPr>
              <a:xfrm>
                <a:off x="407" y="0"/>
                <a:ext cx="1439" cy="2239"/>
              </a:xfrm>
              <a:prstGeom prst="can">
                <a:avLst>
                  <a:gd name="adj" fmla="val 38898"/>
                </a:avLst>
              </a:prstGeom>
              <a:solidFill>
                <a:srgbClr val="99CC00">
                  <a:alpha val="59998"/>
                </a:srgbClr>
              </a:solidFill>
              <a:ln w="25400" cap="flat" cmpd="sng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5615" name="Oval 61"/>
              <p:cNvSpPr/>
              <p:nvPr/>
            </p:nvSpPr>
            <p:spPr>
              <a:xfrm>
                <a:off x="407" y="1727"/>
                <a:ext cx="1441" cy="481"/>
              </a:xfrm>
              <a:prstGeom prst="ellipse">
                <a:avLst/>
              </a:prstGeom>
              <a:solidFill>
                <a:srgbClr val="FFCC00">
                  <a:alpha val="63921"/>
                </a:srgbClr>
              </a:solidFill>
              <a:ln w="25400" cap="flat" cmpd="sng">
                <a:solidFill>
                  <a:srgbClr val="FF99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5616" name="Text Box 62"/>
              <p:cNvSpPr txBox="1"/>
              <p:nvPr/>
            </p:nvSpPr>
            <p:spPr>
              <a:xfrm>
                <a:off x="150" y="1987"/>
                <a:ext cx="406" cy="68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 anchorCtr="0">
                <a:spAutoFit/>
              </a:bodyPr>
              <a:p>
                <a:r>
                  <a:rPr lang="en-US" altLang="zh-CN" sz="2800" i="1" dirty="0">
                    <a:latin typeface="Times New Roman" panose="02020603050405020304" pitchFamily="18" charset="0"/>
                    <a:ea typeface="黑体" panose="02010609060101010101" pitchFamily="2" charset="-122"/>
                  </a:rPr>
                  <a:t>A</a:t>
                </a:r>
                <a:endParaRPr lang="en-US" altLang="zh-CN" sz="2800" i="1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</p:grpSp>
        <p:grpSp>
          <p:nvGrpSpPr>
            <p:cNvPr id="25617" name="Group 95"/>
            <p:cNvGrpSpPr/>
            <p:nvPr/>
          </p:nvGrpSpPr>
          <p:grpSpPr>
            <a:xfrm>
              <a:off x="-120" y="-201"/>
              <a:ext cx="1345" cy="1632"/>
              <a:chOff x="-120" y="-201"/>
              <a:chExt cx="1345" cy="1632"/>
            </a:xfrm>
          </p:grpSpPr>
          <p:cxnSp>
            <p:nvCxnSpPr>
              <p:cNvPr id="25618" name="AutoShape 48"/>
              <p:cNvCxnSpPr/>
              <p:nvPr/>
            </p:nvCxnSpPr>
            <p:spPr>
              <a:xfrm>
                <a:off x="339" y="242"/>
                <a:ext cx="0" cy="1189"/>
              </a:xfrm>
              <a:prstGeom prst="straightConnector1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25619" name="Line 64"/>
              <p:cNvSpPr/>
              <p:nvPr/>
            </p:nvSpPr>
            <p:spPr>
              <a:xfrm>
                <a:off x="395" y="219"/>
                <a:ext cx="579" cy="0"/>
              </a:xfrm>
              <a:prstGeom prst="line">
                <a:avLst/>
              </a:prstGeom>
              <a:ln w="15875" cap="flat" cmpd="sng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  <p:txBody>
              <a:bodyPr anchor="t" anchorCtr="0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20" name="Text Box 65"/>
              <p:cNvSpPr txBox="1"/>
              <p:nvPr/>
            </p:nvSpPr>
            <p:spPr>
              <a:xfrm>
                <a:off x="634" y="-201"/>
                <a:ext cx="227" cy="48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 anchorCtr="0">
                <a:spAutoFit/>
              </a:bodyPr>
              <a:p>
                <a:r>
                  <a:rPr lang="en-US" altLang="zh-CN" sz="2800" dirty="0">
                    <a:latin typeface="Times New Roman" panose="02020603050405020304" pitchFamily="18" charset="0"/>
                    <a:ea typeface="黑体" panose="02010609060101010101" pitchFamily="2" charset="-122"/>
                  </a:rPr>
                  <a:t>3</a:t>
                </a:r>
                <a:endParaRPr lang="en-US" altLang="zh-CN" sz="2800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5621" name="Text Box 66"/>
              <p:cNvSpPr txBox="1"/>
              <p:nvPr/>
            </p:nvSpPr>
            <p:spPr>
              <a:xfrm>
                <a:off x="943" y="78"/>
                <a:ext cx="282" cy="48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 anchorCtr="0">
                <a:spAutoFit/>
              </a:bodyPr>
              <a:p>
                <a:r>
                  <a:rPr lang="en-US" altLang="zh-CN" sz="2800" i="1" dirty="0">
                    <a:latin typeface="Times New Roman" panose="02020603050405020304" pitchFamily="18" charset="0"/>
                    <a:ea typeface="黑体" panose="02010609060101010101" pitchFamily="2" charset="-122"/>
                  </a:rPr>
                  <a:t>O</a:t>
                </a:r>
                <a:endParaRPr lang="en-US" altLang="zh-CN" sz="2800" i="1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5622" name="Rectangle 67"/>
              <p:cNvSpPr/>
              <p:nvPr/>
            </p:nvSpPr>
            <p:spPr>
              <a:xfrm>
                <a:off x="-120" y="682"/>
                <a:ext cx="505" cy="44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 anchorCtr="0">
                <a:spAutoFit/>
              </a:bodyPr>
              <a:p>
                <a:r>
                  <a:rPr lang="en-US" altLang="zh-CN" sz="2800" dirty="0">
                    <a:latin typeface="Times New Roman" panose="02020603050405020304" pitchFamily="18" charset="0"/>
                    <a:ea typeface="黑体" panose="02010609060101010101" pitchFamily="2" charset="-122"/>
                  </a:rPr>
                  <a:t>12</a:t>
                </a:r>
                <a:endParaRPr lang="en-US" altLang="zh-CN" sz="2800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5623" name="Oval 68"/>
              <p:cNvSpPr/>
              <p:nvPr/>
            </p:nvSpPr>
            <p:spPr>
              <a:xfrm>
                <a:off x="974" y="191"/>
                <a:ext cx="45" cy="45"/>
              </a:xfrm>
              <a:prstGeom prst="ellipse">
                <a:avLst/>
              </a:prstGeom>
              <a:solidFill>
                <a:srgbClr val="FF33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</p:grpSp>
      </p:grpSp>
      <p:sp>
        <p:nvSpPr>
          <p:cNvPr id="45158" name="AutoShape 69"/>
          <p:cNvSpPr/>
          <p:nvPr/>
        </p:nvSpPr>
        <p:spPr>
          <a:xfrm>
            <a:off x="2895600" y="2368550"/>
            <a:ext cx="2384425" cy="358775"/>
          </a:xfrm>
          <a:prstGeom prst="rightArrow">
            <a:avLst>
              <a:gd name="adj1" fmla="val 50000"/>
              <a:gd name="adj2" fmla="val 99813"/>
            </a:avLst>
          </a:prstGeom>
          <a:solidFill>
            <a:schemeClr val="accent2"/>
          </a:solidFill>
          <a:ln w="9525">
            <a:noFill/>
          </a:ln>
        </p:spPr>
        <p:txBody>
          <a:bodyPr wrap="none" anchor="ctr" anchorCtr="0"/>
          <a:p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45159" name="Text Box 89"/>
          <p:cNvSpPr txBox="1"/>
          <p:nvPr/>
        </p:nvSpPr>
        <p:spPr>
          <a:xfrm>
            <a:off x="3016250" y="1901825"/>
            <a:ext cx="1984375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侧面展开图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6" name="Group 101"/>
          <p:cNvGrpSpPr/>
          <p:nvPr/>
        </p:nvGrpSpPr>
        <p:grpSpPr>
          <a:xfrm>
            <a:off x="5032375" y="1085850"/>
            <a:ext cx="3341688" cy="2386013"/>
            <a:chOff x="-45" y="-151"/>
            <a:chExt cx="2404" cy="2080"/>
          </a:xfrm>
        </p:grpSpPr>
        <p:grpSp>
          <p:nvGrpSpPr>
            <p:cNvPr id="25627" name="Group 99"/>
            <p:cNvGrpSpPr/>
            <p:nvPr/>
          </p:nvGrpSpPr>
          <p:grpSpPr>
            <a:xfrm>
              <a:off x="-45" y="-108"/>
              <a:ext cx="2404" cy="2037"/>
              <a:chOff x="-45" y="-108"/>
              <a:chExt cx="2404" cy="2037"/>
            </a:xfrm>
          </p:grpSpPr>
          <p:sp>
            <p:nvSpPr>
              <p:cNvPr id="25628" name="Rectangle 86"/>
              <p:cNvSpPr/>
              <p:nvPr/>
            </p:nvSpPr>
            <p:spPr>
              <a:xfrm>
                <a:off x="-45" y="582"/>
                <a:ext cx="453" cy="45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 anchorCtr="0">
                <a:spAutoFit/>
              </a:bodyPr>
              <a:p>
                <a:r>
                  <a:rPr lang="en-US" altLang="zh-CN" sz="2800" dirty="0">
                    <a:latin typeface="Times New Roman" panose="02020603050405020304" pitchFamily="18" charset="0"/>
                    <a:ea typeface="黑体" panose="02010609060101010101" pitchFamily="2" charset="-122"/>
                  </a:rPr>
                  <a:t>12</a:t>
                </a:r>
                <a:endParaRPr lang="en-US" altLang="zh-CN" sz="2800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  <p:grpSp>
            <p:nvGrpSpPr>
              <p:cNvPr id="25629" name="Group 98"/>
              <p:cNvGrpSpPr/>
              <p:nvPr/>
            </p:nvGrpSpPr>
            <p:grpSpPr>
              <a:xfrm>
                <a:off x="0" y="-108"/>
                <a:ext cx="2359" cy="2037"/>
                <a:chOff x="0" y="-108"/>
                <a:chExt cx="2359" cy="2037"/>
              </a:xfrm>
            </p:grpSpPr>
            <p:sp>
              <p:nvSpPr>
                <p:cNvPr id="25630" name="Rectangle 87"/>
                <p:cNvSpPr/>
                <p:nvPr/>
              </p:nvSpPr>
              <p:spPr>
                <a:xfrm>
                  <a:off x="590" y="-108"/>
                  <a:ext cx="544" cy="45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r>
                    <a:rPr lang="en-US" altLang="zh-CN" sz="2800" dirty="0">
                      <a:latin typeface="Times New Roman" panose="02020603050405020304" pitchFamily="18" charset="0"/>
                      <a:ea typeface="黑体" panose="02010609060101010101" pitchFamily="2" charset="-122"/>
                    </a:rPr>
                    <a:t>3π</a:t>
                  </a:r>
                  <a:endParaRPr lang="en-US" altLang="zh-CN" sz="2800" dirty="0">
                    <a:latin typeface="Times New Roman" panose="02020603050405020304" pitchFamily="18" charset="0"/>
                    <a:ea typeface="黑体" panose="02010609060101010101" pitchFamily="2" charset="-122"/>
                  </a:endParaRPr>
                </a:p>
              </p:txBody>
            </p:sp>
            <p:grpSp>
              <p:nvGrpSpPr>
                <p:cNvPr id="25631" name="Group 97"/>
                <p:cNvGrpSpPr/>
                <p:nvPr/>
              </p:nvGrpSpPr>
              <p:grpSpPr>
                <a:xfrm>
                  <a:off x="0" y="227"/>
                  <a:ext cx="2359" cy="1702"/>
                  <a:chOff x="0" y="136"/>
                  <a:chExt cx="2359" cy="1702"/>
                </a:xfrm>
              </p:grpSpPr>
              <p:grpSp>
                <p:nvGrpSpPr>
                  <p:cNvPr id="25632" name="Group 71"/>
                  <p:cNvGrpSpPr/>
                  <p:nvPr/>
                </p:nvGrpSpPr>
                <p:grpSpPr>
                  <a:xfrm>
                    <a:off x="324" y="197"/>
                    <a:ext cx="2035" cy="1215"/>
                    <a:chOff x="0" y="0"/>
                    <a:chExt cx="2540" cy="1860"/>
                  </a:xfrm>
                </p:grpSpPr>
                <p:sp>
                  <p:nvSpPr>
                    <p:cNvPr id="25633" name="Rectangle 72"/>
                    <p:cNvSpPr/>
                    <p:nvPr/>
                  </p:nvSpPr>
                  <p:spPr>
                    <a:xfrm>
                      <a:off x="0" y="0"/>
                      <a:ext cx="2540" cy="1860"/>
                    </a:xfrm>
                    <a:prstGeom prst="rect">
                      <a:avLst/>
                    </a:prstGeom>
                    <a:solidFill>
                      <a:srgbClr val="99CC00">
                        <a:alpha val="59998"/>
                      </a:srgbClr>
                    </a:solidFill>
                    <a:ln w="25400" cap="flat" cmpd="sng">
                      <a:solidFill>
                        <a:srgbClr val="FF9900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p>
                      <a:endParaRPr lang="zh-CN" altLang="en-US" sz="2800" dirty="0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p:txBody>
                </p:sp>
                <p:sp>
                  <p:nvSpPr>
                    <p:cNvPr id="25634" name="Line 73"/>
                    <p:cNvSpPr/>
                    <p:nvPr/>
                  </p:nvSpPr>
                  <p:spPr>
                    <a:xfrm flipV="1">
                      <a:off x="0" y="0"/>
                      <a:ext cx="1315" cy="1860"/>
                    </a:xfrm>
                    <a:prstGeom prst="line">
                      <a:avLst/>
                    </a:prstGeom>
                    <a:ln w="222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 anchorCtr="0"/>
                    <a:p>
                      <a:endParaRPr lang="zh-CN" altLang="en-US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</p:grpSp>
              <p:grpSp>
                <p:nvGrpSpPr>
                  <p:cNvPr id="25635" name="Group 74"/>
                  <p:cNvGrpSpPr/>
                  <p:nvPr/>
                </p:nvGrpSpPr>
                <p:grpSpPr>
                  <a:xfrm>
                    <a:off x="0" y="1384"/>
                    <a:ext cx="324" cy="176"/>
                    <a:chOff x="0" y="0"/>
                    <a:chExt cx="404" cy="269"/>
                  </a:xfrm>
                </p:grpSpPr>
                <p:sp>
                  <p:nvSpPr>
                    <p:cNvPr id="25636" name="Oval 75"/>
                    <p:cNvSpPr/>
                    <p:nvPr/>
                  </p:nvSpPr>
                  <p:spPr>
                    <a:xfrm>
                      <a:off x="0" y="90"/>
                      <a:ext cx="307" cy="91"/>
                    </a:xfrm>
                    <a:prstGeom prst="ellipse">
                      <a:avLst/>
                    </a:prstGeom>
                    <a:solidFill>
                      <a:srgbClr val="FF3300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p>
                      <a:endParaRPr lang="zh-CN" altLang="en-US" sz="2800" dirty="0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p:txBody>
                </p:sp>
                <p:sp>
                  <p:nvSpPr>
                    <p:cNvPr id="25637" name="Oval 76"/>
                    <p:cNvSpPr/>
                    <p:nvPr/>
                  </p:nvSpPr>
                  <p:spPr>
                    <a:xfrm>
                      <a:off x="262" y="45"/>
                      <a:ext cx="91" cy="91"/>
                    </a:xfrm>
                    <a:prstGeom prst="ellipse">
                      <a:avLst/>
                    </a:prstGeom>
                    <a:solidFill>
                      <a:srgbClr val="FF3300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p>
                      <a:endParaRPr lang="zh-CN" altLang="en-US" sz="2800" dirty="0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p:txBody>
                </p:sp>
                <p:sp>
                  <p:nvSpPr>
                    <p:cNvPr id="25638" name="Freeform 77"/>
                    <p:cNvSpPr/>
                    <p:nvPr/>
                  </p:nvSpPr>
                  <p:spPr>
                    <a:xfrm>
                      <a:off x="316" y="9"/>
                      <a:ext cx="37" cy="2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5"/>
                        </a:cxn>
                        <a:cxn ang="0">
                          <a:pos x="37" y="0"/>
                        </a:cxn>
                        <a:cxn ang="0">
                          <a:pos x="0" y="25"/>
                        </a:cxn>
                      </a:cxnLst>
                      <a:pathLst>
                        <a:path w="37" h="25">
                          <a:moveTo>
                            <a:pt x="0" y="25"/>
                          </a:moveTo>
                          <a:cubicBezTo>
                            <a:pt x="12" y="17"/>
                            <a:pt x="37" y="0"/>
                            <a:pt x="37" y="0"/>
                          </a:cubicBezTo>
                          <a:cubicBezTo>
                            <a:pt x="37" y="0"/>
                            <a:pt x="12" y="17"/>
                            <a:pt x="0" y="2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 cap="flat" cmpd="sng">
                      <a:solidFill>
                        <a:srgbClr val="FF3300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5639" name="Freeform 78"/>
                    <p:cNvSpPr/>
                    <p:nvPr/>
                  </p:nvSpPr>
                  <p:spPr>
                    <a:xfrm>
                      <a:off x="328" y="46"/>
                      <a:ext cx="76" cy="2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5"/>
                        </a:cxn>
                        <a:cxn ang="0">
                          <a:pos x="76" y="0"/>
                        </a:cxn>
                      </a:cxnLst>
                      <a:pathLst>
                        <a:path w="76" h="25">
                          <a:moveTo>
                            <a:pt x="0" y="25"/>
                          </a:moveTo>
                          <a:cubicBezTo>
                            <a:pt x="25" y="17"/>
                            <a:pt x="76" y="0"/>
                            <a:pt x="76" y="0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rgbClr val="FF3300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5640" name="Freeform 79"/>
                    <p:cNvSpPr/>
                    <p:nvPr/>
                  </p:nvSpPr>
                  <p:spPr>
                    <a:xfrm>
                      <a:off x="291" y="146"/>
                      <a:ext cx="88" cy="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37" y="25"/>
                        </a:cxn>
                        <a:cxn ang="0">
                          <a:pos x="50" y="63"/>
                        </a:cxn>
                        <a:cxn ang="0">
                          <a:pos x="88" y="88"/>
                        </a:cxn>
                      </a:cxnLst>
                      <a:pathLst>
                        <a:path w="88" h="88">
                          <a:moveTo>
                            <a:pt x="0" y="0"/>
                          </a:moveTo>
                          <a:cubicBezTo>
                            <a:pt x="12" y="8"/>
                            <a:pt x="28" y="13"/>
                            <a:pt x="37" y="25"/>
                          </a:cubicBezTo>
                          <a:cubicBezTo>
                            <a:pt x="45" y="35"/>
                            <a:pt x="42" y="53"/>
                            <a:pt x="50" y="63"/>
                          </a:cubicBezTo>
                          <a:cubicBezTo>
                            <a:pt x="60" y="75"/>
                            <a:pt x="88" y="88"/>
                            <a:pt x="88" y="88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rgbClr val="FF3300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5641" name="Freeform 80"/>
                    <p:cNvSpPr/>
                    <p:nvPr/>
                  </p:nvSpPr>
                  <p:spPr>
                    <a:xfrm>
                      <a:off x="262" y="181"/>
                      <a:ext cx="88" cy="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37" y="25"/>
                        </a:cxn>
                        <a:cxn ang="0">
                          <a:pos x="50" y="63"/>
                        </a:cxn>
                        <a:cxn ang="0">
                          <a:pos x="88" y="88"/>
                        </a:cxn>
                      </a:cxnLst>
                      <a:pathLst>
                        <a:path w="88" h="88">
                          <a:moveTo>
                            <a:pt x="0" y="0"/>
                          </a:moveTo>
                          <a:cubicBezTo>
                            <a:pt x="12" y="8"/>
                            <a:pt x="28" y="13"/>
                            <a:pt x="37" y="25"/>
                          </a:cubicBezTo>
                          <a:cubicBezTo>
                            <a:pt x="45" y="35"/>
                            <a:pt x="42" y="53"/>
                            <a:pt x="50" y="63"/>
                          </a:cubicBezTo>
                          <a:cubicBezTo>
                            <a:pt x="60" y="75"/>
                            <a:pt x="88" y="88"/>
                            <a:pt x="88" y="88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rgbClr val="FF3300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5642" name="Freeform 81"/>
                    <p:cNvSpPr/>
                    <p:nvPr/>
                  </p:nvSpPr>
                  <p:spPr>
                    <a:xfrm>
                      <a:off x="141" y="9"/>
                      <a:ext cx="125" cy="87"/>
                    </a:xfrm>
                    <a:custGeom>
                      <a:avLst/>
                      <a:gdLst/>
                      <a:ahLst/>
                      <a:cxnLst>
                        <a:cxn ang="0">
                          <a:pos x="125" y="87"/>
                        </a:cxn>
                        <a:cxn ang="0">
                          <a:pos x="37" y="0"/>
                        </a:cxn>
                        <a:cxn ang="0">
                          <a:pos x="0" y="50"/>
                        </a:cxn>
                      </a:cxnLst>
                      <a:pathLst>
                        <a:path w="125" h="87">
                          <a:moveTo>
                            <a:pt x="125" y="87"/>
                          </a:moveTo>
                          <a:cubicBezTo>
                            <a:pt x="86" y="30"/>
                            <a:pt x="76" y="57"/>
                            <a:pt x="37" y="0"/>
                          </a:cubicBezTo>
                          <a:cubicBezTo>
                            <a:pt x="9" y="42"/>
                            <a:pt x="22" y="26"/>
                            <a:pt x="0" y="50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rgbClr val="FF3300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5643" name="Freeform 82"/>
                    <p:cNvSpPr/>
                    <p:nvPr/>
                  </p:nvSpPr>
                  <p:spPr>
                    <a:xfrm>
                      <a:off x="46" y="0"/>
                      <a:ext cx="216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5754" y="1988"/>
                        </a:cxn>
                        <a:cxn ang="0">
                          <a:pos x="1714" y="0"/>
                        </a:cxn>
                        <a:cxn ang="0">
                          <a:pos x="0" y="1141"/>
                        </a:cxn>
                      </a:cxnLst>
                      <a:pathLst>
                        <a:path w="125" h="87">
                          <a:moveTo>
                            <a:pt x="125" y="87"/>
                          </a:moveTo>
                          <a:cubicBezTo>
                            <a:pt x="86" y="30"/>
                            <a:pt x="76" y="57"/>
                            <a:pt x="37" y="0"/>
                          </a:cubicBezTo>
                          <a:cubicBezTo>
                            <a:pt x="9" y="42"/>
                            <a:pt x="22" y="26"/>
                            <a:pt x="0" y="50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rgbClr val="FF3300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5644" name="Text Box 83"/>
                  <p:cNvSpPr txBox="1"/>
                  <p:nvPr/>
                </p:nvSpPr>
                <p:spPr>
                  <a:xfrm>
                    <a:off x="190" y="1383"/>
                    <a:ext cx="218" cy="45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sz="2800" i="1" dirty="0">
                        <a:latin typeface="Times New Roman" panose="02020603050405020304" pitchFamily="18" charset="0"/>
                        <a:ea typeface="黑体" panose="02010609060101010101" pitchFamily="2" charset="-122"/>
                      </a:rPr>
                      <a:t>A</a:t>
                    </a:r>
                    <a:endParaRPr lang="en-US" altLang="zh-CN" sz="2800" i="1" dirty="0">
                      <a:latin typeface="Times New Roman" panose="02020603050405020304" pitchFamily="18" charset="0"/>
                      <a:ea typeface="黑体" panose="02010609060101010101" pitchFamily="2" charset="-122"/>
                    </a:endParaRPr>
                  </a:p>
                </p:txBody>
              </p:sp>
              <p:cxnSp>
                <p:nvCxnSpPr>
                  <p:cNvPr id="25645" name="AutoShape 92"/>
                  <p:cNvCxnSpPr/>
                  <p:nvPr/>
                </p:nvCxnSpPr>
                <p:spPr>
                  <a:xfrm>
                    <a:off x="271" y="172"/>
                    <a:ext cx="1" cy="1234"/>
                  </a:xfrm>
                  <a:prstGeom prst="straightConnector1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</p:spPr>
              </p:cxnSp>
              <p:cxnSp>
                <p:nvCxnSpPr>
                  <p:cNvPr id="25646" name="AutoShape 94"/>
                  <p:cNvCxnSpPr/>
                  <p:nvPr/>
                </p:nvCxnSpPr>
                <p:spPr>
                  <a:xfrm flipV="1">
                    <a:off x="318" y="136"/>
                    <a:ext cx="1032" cy="20"/>
                  </a:xfrm>
                  <a:prstGeom prst="straightConnector1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</p:spPr>
              </p:cxnSp>
            </p:grpSp>
          </p:grpSp>
        </p:grpSp>
        <p:sp>
          <p:nvSpPr>
            <p:cNvPr id="25647" name="Text Box 84"/>
            <p:cNvSpPr txBox="1"/>
            <p:nvPr/>
          </p:nvSpPr>
          <p:spPr>
            <a:xfrm>
              <a:off x="1315" y="-151"/>
              <a:ext cx="254" cy="45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i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B</a:t>
              </a:r>
              <a:endParaRPr lang="en-US" altLang="zh-CN" sz="2800" i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aphicFrame>
        <p:nvGraphicFramePr>
          <p:cNvPr id="25648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76713" y="205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" imgW="915670" imgH="215900" progId="Equation.KSEE3">
                  <p:embed/>
                </p:oleObj>
              </mc:Choice>
              <mc:Fallback>
                <p:oleObj name="" r:id="rId1" imgW="915670" imgH="215900" progId="Equation.KSEE3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76713" y="2051050"/>
                        <a:ext cx="9144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1" name="文本框 9"/>
          <p:cNvSpPr txBox="1"/>
          <p:nvPr/>
        </p:nvSpPr>
        <p:spPr>
          <a:xfrm>
            <a:off x="1033463" y="1152525"/>
            <a:ext cx="463550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800" i="1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'</a:t>
            </a:r>
            <a:endParaRPr lang="en-US" altLang="zh-CN" sz="28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92" name="文本框 10"/>
          <p:cNvSpPr txBox="1"/>
          <p:nvPr/>
        </p:nvSpPr>
        <p:spPr>
          <a:xfrm>
            <a:off x="5064125" y="1223963"/>
            <a:ext cx="503238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800" i="1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'</a:t>
            </a:r>
            <a:endParaRPr lang="en-US" altLang="zh-CN" sz="28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Text Box 43"/>
          <p:cNvSpPr txBox="1"/>
          <p:nvPr/>
        </p:nvSpPr>
        <p:spPr>
          <a:xfrm>
            <a:off x="947738" y="3422650"/>
            <a:ext cx="5803900" cy="650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解：在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Rt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△</a:t>
            </a:r>
            <a:r>
              <a:rPr lang="en-US" altLang="zh-CN" sz="28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ABA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′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中，由勾股定理得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aphicFrame>
        <p:nvGraphicFramePr>
          <p:cNvPr id="25652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98600" y="4073525"/>
          <a:ext cx="5588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3" imgW="2641600" imgH="330200" progId="Equation.KSEE3">
                  <p:embed/>
                </p:oleObj>
              </mc:Choice>
              <mc:Fallback>
                <p:oleObj name="" r:id="rId3" imgW="2641600" imgH="330200" progId="Equation.KSEE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98600" y="4073525"/>
                        <a:ext cx="5588000" cy="698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矩形 58"/>
          <p:cNvSpPr/>
          <p:nvPr/>
        </p:nvSpPr>
        <p:spPr>
          <a:xfrm>
            <a:off x="325438" y="4791075"/>
            <a:ext cx="8702675" cy="157321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CC0066"/>
            </a:solidFill>
            <a:prstDash val="sysDash"/>
            <a:round/>
            <a:headEnd type="none" w="med" len="med"/>
            <a:tailEnd type="none" w="med" len="med"/>
          </a:ln>
        </p:spPr>
        <p:txBody>
          <a:bodyPr anchor="t" anchorCtr="0"/>
          <a:p>
            <a:pPr>
              <a:lnSpc>
                <a:spcPct val="12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  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立体图形中求两点间的最短距离，一般把立体图形展开成平面图形，连接两点，根据两点之间线段最短确定最短路线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11" name="组合 38"/>
          <p:cNvGrpSpPr/>
          <p:nvPr/>
        </p:nvGrpSpPr>
        <p:grpSpPr>
          <a:xfrm>
            <a:off x="396875" y="4824413"/>
            <a:ext cx="1109663" cy="596900"/>
            <a:chOff x="579589" y="5301208"/>
            <a:chExt cx="874033" cy="648072"/>
          </a:xfrm>
        </p:grpSpPr>
        <p:grpSp>
          <p:nvGrpSpPr>
            <p:cNvPr id="25655" name="组合 35"/>
            <p:cNvGrpSpPr/>
            <p:nvPr/>
          </p:nvGrpSpPr>
          <p:grpSpPr>
            <a:xfrm>
              <a:off x="611560" y="5301208"/>
              <a:ext cx="648072" cy="648072"/>
              <a:chOff x="467544" y="5318792"/>
              <a:chExt cx="648072" cy="648072"/>
            </a:xfrm>
          </p:grpSpPr>
          <p:sp>
            <p:nvSpPr>
              <p:cNvPr id="25656" name="椭圆 56"/>
              <p:cNvSpPr/>
              <p:nvPr/>
            </p:nvSpPr>
            <p:spPr>
              <a:xfrm>
                <a:off x="467544" y="5318792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9525">
                <a:noFill/>
              </a:ln>
            </p:spPr>
            <p:txBody>
              <a:bodyPr anchor="t" anchorCtr="0"/>
              <a:p>
                <a:endPara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657" name="椭圆 57"/>
              <p:cNvSpPr/>
              <p:nvPr/>
            </p:nvSpPr>
            <p:spPr>
              <a:xfrm>
                <a:off x="539552" y="5318792"/>
                <a:ext cx="504056" cy="504056"/>
              </a:xfrm>
              <a:prstGeom prst="ellipse">
                <a:avLst/>
              </a:prstGeom>
              <a:solidFill>
                <a:srgbClr val="0070C0">
                  <a:alpha val="63135"/>
                </a:srgbClr>
              </a:solidFill>
              <a:ln w="9525">
                <a:noFill/>
              </a:ln>
            </p:spPr>
            <p:txBody>
              <a:bodyPr anchor="t" anchorCtr="0"/>
              <a:p>
                <a:endPara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5658" name="TextBox 55"/>
            <p:cNvSpPr txBox="1"/>
            <p:nvPr/>
          </p:nvSpPr>
          <p:spPr>
            <a:xfrm>
              <a:off x="579589" y="5364570"/>
              <a:ext cx="874033" cy="56612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r>
                <a:rPr lang="zh-CN" altLang="en-US" sz="2800" b="1" dirty="0">
                  <a:solidFill>
                    <a:srgbClr val="FFFFE9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归纳</a:t>
              </a:r>
              <a:endParaRPr lang="zh-CN" altLang="en-US" sz="2800" b="1" dirty="0">
                <a:solidFill>
                  <a:srgbClr val="FFFFE9"/>
                </a:solidFill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8" grpId="0" bldLvl="0" animBg="1"/>
      <p:bldP spid="45159" grpId="0"/>
      <p:bldP spid="11265" grpId="0"/>
      <p:bldP spid="10292" grpId="0"/>
      <p:bldP spid="10291" grpId="0"/>
      <p:bldP spid="3" grpId="0"/>
      <p:bldP spid="59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圆角矩形 31"/>
          <p:cNvSpPr/>
          <p:nvPr/>
        </p:nvSpPr>
        <p:spPr>
          <a:xfrm>
            <a:off x="179388" y="117475"/>
            <a:ext cx="1825625" cy="552450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情景引入：</a:t>
            </a:r>
            <a:endParaRPr lang="zh-CN" altLang="zh-CN" sz="28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146" name="Text Box 20"/>
          <p:cNvSpPr txBox="1"/>
          <p:nvPr/>
        </p:nvSpPr>
        <p:spPr>
          <a:xfrm>
            <a:off x="322263" y="763588"/>
            <a:ext cx="8394700" cy="21590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20000"/>
              </a:lnSpc>
            </a:pPr>
            <a:r>
              <a:rPr lang="zh-CN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数学来源于生活，应用于生活勾股定理的应用在生活中无处不在。视频里，曾小贤和胡一菲的设计的办法是什么呢？学过今天的新课，大家就会有答案了。</a:t>
            </a:r>
            <a:endParaRPr lang="zh-CN" altLang="zh-CN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zh-CN" sz="2800" dirty="0">
                <a:latin typeface="Times New Roman" panose="02020603050405020304" pitchFamily="18" charset="0"/>
                <a:ea typeface="黑体" panose="02010609060101010101" pitchFamily="2" charset="-122"/>
                <a:hlinkClick r:id="rId1" action="ppaction://hlinkfile"/>
              </a:rPr>
              <a:t>142fb1924eeb95e08cbde22c0514ce1e.mp4</a:t>
            </a:r>
            <a:endParaRPr lang="zh-CN" altLang="zh-CN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文本框 1"/>
          <p:cNvSpPr txBox="1"/>
          <p:nvPr/>
        </p:nvSpPr>
        <p:spPr>
          <a:xfrm>
            <a:off x="539750" y="1123950"/>
            <a:ext cx="8258175" cy="17716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1.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从电杆上离地面5m的</a:t>
            </a:r>
            <a:r>
              <a:rPr lang="zh-CN" altLang="en-US" sz="2800" i="1"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处向地面拉一条长为7m的钢缆，则地面钢缆</a:t>
            </a:r>
            <a:r>
              <a:rPr lang="zh-CN" altLang="en-US" sz="2800" i="1"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到电线杆底部</a:t>
            </a:r>
            <a:r>
              <a:rPr lang="zh-CN" altLang="en-US" sz="2800" i="1"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的距离是（　　）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.24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m         B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12m          C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.     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m           D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.     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m 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pic>
        <p:nvPicPr>
          <p:cNvPr id="26626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65450" y="3522663"/>
            <a:ext cx="1903413" cy="205898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26627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584700" y="2409825"/>
          <a:ext cx="5683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2" imgW="316865" imgH="228600" progId="Equation.KSEE3">
                  <p:embed/>
                </p:oleObj>
              </mc:Choice>
              <mc:Fallback>
                <p:oleObj name="" r:id="rId2" imgW="316865" imgH="228600" progId="Equation.KSEE3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84700" y="2409825"/>
                        <a:ext cx="568325" cy="4095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691313" y="2409825"/>
          <a:ext cx="6032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4" imgW="316865" imgH="228600" progId="Equation.KSEE3">
                  <p:embed/>
                </p:oleObj>
              </mc:Choice>
              <mc:Fallback>
                <p:oleObj name="" r:id="rId4" imgW="316865" imgH="228600" progId="Equation.KSEE3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91313" y="2409825"/>
                        <a:ext cx="603250" cy="434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2"/>
          <p:cNvSpPr/>
          <p:nvPr/>
        </p:nvSpPr>
        <p:spPr>
          <a:xfrm>
            <a:off x="7975600" y="1827213"/>
            <a:ext cx="420688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D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2" name="矩形 80"/>
          <p:cNvSpPr>
            <a:spLocks noChangeArrowheads="1"/>
          </p:cNvSpPr>
          <p:nvPr/>
        </p:nvSpPr>
        <p:spPr bwMode="auto">
          <a:xfrm>
            <a:off x="34925" y="23813"/>
            <a:ext cx="1217613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方正姚体" panose="02010601030101010101" pitchFamily="2" charset="-122"/>
                <a:cs typeface="+mn-cs"/>
              </a:rPr>
              <a:t>当堂练习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文本框 1"/>
          <p:cNvSpPr txBox="1"/>
          <p:nvPr/>
        </p:nvSpPr>
        <p:spPr>
          <a:xfrm>
            <a:off x="496888" y="503238"/>
            <a:ext cx="8043862" cy="2330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2.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如图，一支铅笔放在圆柱体笔筒中，笔筒的内部底面直径是9cm，内壁高12cm，则这只铅笔的长度可能是（　　）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9cm         B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12cm          C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15cm           D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18cm 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pic>
        <p:nvPicPr>
          <p:cNvPr id="27650" name="图片 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46438" y="2771775"/>
            <a:ext cx="1649412" cy="2400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8" name="矩形 2"/>
          <p:cNvSpPr/>
          <p:nvPr/>
        </p:nvSpPr>
        <p:spPr>
          <a:xfrm>
            <a:off x="2192338" y="1682750"/>
            <a:ext cx="420687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D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7652" name="文本框 1"/>
          <p:cNvSpPr txBox="1"/>
          <p:nvPr/>
        </p:nvSpPr>
        <p:spPr>
          <a:xfrm>
            <a:off x="550863" y="5264150"/>
            <a:ext cx="8043862" cy="650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3.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已知点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(2,5),(-4,-3),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则这两点的距离为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_______.</a:t>
            </a:r>
            <a:endParaRPr lang="en-US" altLang="zh-CN" sz="280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905625" y="5400675"/>
            <a:ext cx="644525" cy="5207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10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文本框 1"/>
          <p:cNvSpPr txBox="1"/>
          <p:nvPr/>
        </p:nvSpPr>
        <p:spPr>
          <a:xfrm>
            <a:off x="314325" y="560388"/>
            <a:ext cx="8559800" cy="16414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lnSpc>
                <a:spcPct val="120000"/>
              </a:lnSpc>
            </a:pP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4.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如图，有两棵树，一棵高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8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米，另一棵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米，两棵树 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eaLnBrk="0" hangingPunct="0">
              <a:lnSpc>
                <a:spcPct val="12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 相距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8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米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一只鸟从一棵树的树梢飞到另一棵的树梢，问小鸟至少飞行多少？  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pic>
        <p:nvPicPr>
          <p:cNvPr id="29698" name="图片 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7912" t="1317" r="2850" b="80573"/>
          <a:stretch>
            <a:fillRect/>
          </a:stretch>
        </p:blipFill>
        <p:spPr>
          <a:xfrm>
            <a:off x="2422525" y="2130425"/>
            <a:ext cx="4341813" cy="2132013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36867" name="直接连接符 3"/>
          <p:cNvCxnSpPr/>
          <p:nvPr/>
        </p:nvCxnSpPr>
        <p:spPr>
          <a:xfrm flipH="1" flipV="1">
            <a:off x="3635375" y="3571875"/>
            <a:ext cx="2127250" cy="26988"/>
          </a:xfrm>
          <a:prstGeom prst="line">
            <a:avLst/>
          </a:prstGeom>
          <a:ln w="28575" cap="flat" cmpd="sng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</p:cxnSp>
      <p:cxnSp>
        <p:nvCxnSpPr>
          <p:cNvPr id="36868" name="直接连接符 4"/>
          <p:cNvCxnSpPr/>
          <p:nvPr/>
        </p:nvCxnSpPr>
        <p:spPr>
          <a:xfrm flipH="1" flipV="1">
            <a:off x="3635375" y="2560638"/>
            <a:ext cx="2089150" cy="1011237"/>
          </a:xfrm>
          <a:prstGeom prst="line">
            <a:avLst/>
          </a:prstGeom>
          <a:ln w="28575" cap="flat" cmpd="sng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</p:cxnSp>
      <p:sp>
        <p:nvSpPr>
          <p:cNvPr id="36869" name="文本框 5"/>
          <p:cNvSpPr txBox="1"/>
          <p:nvPr/>
        </p:nvSpPr>
        <p:spPr>
          <a:xfrm>
            <a:off x="5791200" y="3203575"/>
            <a:ext cx="357188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2800" i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6870" name="文本框 6"/>
          <p:cNvSpPr txBox="1"/>
          <p:nvPr/>
        </p:nvSpPr>
        <p:spPr>
          <a:xfrm>
            <a:off x="3190875" y="2039938"/>
            <a:ext cx="357188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2800" i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6871" name="文本框 7"/>
          <p:cNvSpPr txBox="1"/>
          <p:nvPr/>
        </p:nvSpPr>
        <p:spPr>
          <a:xfrm>
            <a:off x="3130550" y="3305175"/>
            <a:ext cx="357188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endParaRPr lang="en-US" altLang="zh-CN" sz="2800" i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36872" name="直接连接符 9"/>
          <p:cNvCxnSpPr/>
          <p:nvPr/>
        </p:nvCxnSpPr>
        <p:spPr>
          <a:xfrm flipH="1" flipV="1">
            <a:off x="3635375" y="2565400"/>
            <a:ext cx="19050" cy="1008063"/>
          </a:xfrm>
          <a:prstGeom prst="line">
            <a:avLst/>
          </a:prstGeom>
          <a:ln w="28575" cap="flat" cmpd="sng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</p:cxnSp>
      <p:sp>
        <p:nvSpPr>
          <p:cNvPr id="202" name=" 202"/>
          <p:cNvSpPr/>
          <p:nvPr/>
        </p:nvSpPr>
        <p:spPr>
          <a:xfrm flipH="1">
            <a:off x="3640138" y="3397250"/>
            <a:ext cx="153988" cy="180975"/>
          </a:xfrm>
          <a:custGeom>
            <a:avLst/>
            <a:gdLst>
              <a:gd name="connsiteX0" fmla="*/ 0 w 1584176"/>
              <a:gd name="connsiteY0" fmla="*/ 0 h 1584176"/>
              <a:gd name="connsiteX1" fmla="*/ 1584176 w 1584176"/>
              <a:gd name="connsiteY1" fmla="*/ 0 h 1584176"/>
              <a:gd name="connsiteX2" fmla="*/ 1584176 w 1584176"/>
              <a:gd name="connsiteY2" fmla="*/ 187449 h 1584176"/>
              <a:gd name="connsiteX3" fmla="*/ 189611 w 1584176"/>
              <a:gd name="connsiteY3" fmla="*/ 187449 h 1584176"/>
              <a:gd name="connsiteX4" fmla="*/ 189611 w 1584176"/>
              <a:gd name="connsiteY4" fmla="*/ 1584176 h 1584176"/>
              <a:gd name="connsiteX5" fmla="*/ 0 w 1584176"/>
              <a:gd name="connsiteY5" fmla="*/ 1584176 h 1584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4176" h="1584176">
                <a:moveTo>
                  <a:pt x="0" y="0"/>
                </a:moveTo>
                <a:lnTo>
                  <a:pt x="1584176" y="0"/>
                </a:lnTo>
                <a:lnTo>
                  <a:pt x="1584176" y="187449"/>
                </a:lnTo>
                <a:lnTo>
                  <a:pt x="189611" y="187449"/>
                </a:lnTo>
                <a:lnTo>
                  <a:pt x="189611" y="1584176"/>
                </a:lnTo>
                <a:lnTo>
                  <a:pt x="0" y="1584176"/>
                </a:lnTo>
                <a:close/>
              </a:path>
            </a:pathLst>
          </a:custGeom>
          <a:gradFill>
            <a:gsLst>
              <a:gs pos="18000">
                <a:srgbClr val="E30000"/>
              </a:gs>
              <a:gs pos="100000">
                <a:srgbClr val="76030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rgbClr val="FFFFFF"/>
              </a:solidFill>
            </a:endParaRPr>
          </a:p>
        </p:txBody>
      </p:sp>
      <p:sp>
        <p:nvSpPr>
          <p:cNvPr id="36874" name="文本框 1"/>
          <p:cNvSpPr txBox="1"/>
          <p:nvPr/>
        </p:nvSpPr>
        <p:spPr>
          <a:xfrm>
            <a:off x="1304925" y="4051300"/>
            <a:ext cx="5880100" cy="2330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lnSpc>
                <a:spcPct val="13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解：如图，过点</a:t>
            </a:r>
            <a:r>
              <a:rPr lang="en-US" altLang="zh-CN" sz="28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作</a:t>
            </a:r>
            <a:r>
              <a:rPr lang="en-US" altLang="zh-CN" sz="28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AC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⊥</a:t>
            </a:r>
            <a:r>
              <a:rPr lang="en-US" altLang="zh-CN" sz="28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BC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于点</a:t>
            </a:r>
            <a:r>
              <a:rPr lang="en-US" altLang="zh-CN" sz="28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由题意得</a:t>
            </a:r>
            <a:r>
              <a:rPr lang="en-US" altLang="zh-CN" sz="28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AC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=8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米，</a:t>
            </a:r>
            <a:r>
              <a:rPr lang="en-US" altLang="zh-CN" sz="28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r>
              <a:rPr lang="en-US" altLang="zh-CN" sz="28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C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=8-2=6(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米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)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，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  <a:sym typeface="宋体" panose="02010600030101010101" pitchFamily="2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答：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小鸟至少飞行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10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米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.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  <a:sym typeface="宋体" panose="02010600030101010101" pitchFamily="2" charset="-122"/>
            </a:endParaRPr>
          </a:p>
        </p:txBody>
      </p:sp>
      <p:graphicFrame>
        <p:nvGraphicFramePr>
          <p:cNvPr id="36875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514475" y="5232400"/>
          <a:ext cx="368141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2" imgW="1803400" imgH="254000" progId="Equation.KSEE3">
                  <p:embed/>
                </p:oleObj>
              </mc:Choice>
              <mc:Fallback>
                <p:oleObj name="" r:id="rId2" imgW="1803400" imgH="254000" progId="Equation.KSEE3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14475" y="5232400"/>
                        <a:ext cx="3681413" cy="5191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74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>
                                            <p:txEl>
                                              <p:charRg st="19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6874">
                                            <p:txEl>
                                              <p:charRg st="19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>
                                            <p:txEl>
                                              <p:charRg st="44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6874">
                                            <p:txEl>
                                              <p:charRg st="44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  <p:bldP spid="36871" grpId="0"/>
      <p:bldP spid="20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矩形 10241"/>
          <p:cNvSpPr/>
          <p:nvPr/>
        </p:nvSpPr>
        <p:spPr>
          <a:xfrm>
            <a:off x="0" y="0"/>
            <a:ext cx="9217025" cy="22272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例</a:t>
            </a:r>
            <a:r>
              <a:rPr lang="en-US" altLang="zh-CN" sz="28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如图，铁路上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两点相距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25km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为两庄，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DA⊥AB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于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CB⊥AB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于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，已知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DA=15km,CB=10km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，现在要在铁路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AB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上建一个土特产品收购站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E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，使得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两村到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E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站的距离相等，则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E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站应建在离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站多少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km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处？</a:t>
            </a:r>
            <a:endParaRPr lang="zh-CN" altLang="en-US" sz="28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sz="28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22" name="矩形 10242"/>
          <p:cNvSpPr/>
          <p:nvPr/>
        </p:nvSpPr>
        <p:spPr>
          <a:xfrm>
            <a:off x="-2952750" y="3009900"/>
            <a:ext cx="9142413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244" name="组合 10243"/>
          <p:cNvGrpSpPr/>
          <p:nvPr/>
        </p:nvGrpSpPr>
        <p:grpSpPr>
          <a:xfrm>
            <a:off x="4932363" y="1736725"/>
            <a:ext cx="3276600" cy="1917700"/>
            <a:chOff x="-126" y="-5"/>
            <a:chExt cx="2555" cy="1281"/>
          </a:xfrm>
        </p:grpSpPr>
        <p:sp>
          <p:nvSpPr>
            <p:cNvPr id="30724" name="文本框 10244"/>
            <p:cNvSpPr txBox="1"/>
            <p:nvPr/>
          </p:nvSpPr>
          <p:spPr>
            <a:xfrm>
              <a:off x="2157" y="152"/>
              <a:ext cx="272" cy="30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30725" name="组合 10245"/>
            <p:cNvGrpSpPr/>
            <p:nvPr/>
          </p:nvGrpSpPr>
          <p:grpSpPr>
            <a:xfrm>
              <a:off x="-126" y="-5"/>
              <a:ext cx="2555" cy="1281"/>
              <a:chOff x="-126" y="-5"/>
              <a:chExt cx="2555" cy="1281"/>
            </a:xfrm>
          </p:grpSpPr>
          <p:grpSp>
            <p:nvGrpSpPr>
              <p:cNvPr id="30726" name="组合 10246"/>
              <p:cNvGrpSpPr/>
              <p:nvPr/>
            </p:nvGrpSpPr>
            <p:grpSpPr>
              <a:xfrm>
                <a:off x="-28" y="131"/>
                <a:ext cx="2109" cy="1111"/>
                <a:chOff x="-53" y="-66"/>
                <a:chExt cx="2109" cy="1111"/>
              </a:xfrm>
            </p:grpSpPr>
            <p:grpSp>
              <p:nvGrpSpPr>
                <p:cNvPr id="30727" name="组合 10247"/>
                <p:cNvGrpSpPr/>
                <p:nvPr/>
              </p:nvGrpSpPr>
              <p:grpSpPr>
                <a:xfrm>
                  <a:off x="121" y="-66"/>
                  <a:ext cx="1935" cy="885"/>
                  <a:chOff x="-61" y="-66"/>
                  <a:chExt cx="1935" cy="885"/>
                </a:xfrm>
              </p:grpSpPr>
              <p:sp>
                <p:nvSpPr>
                  <p:cNvPr id="30728" name="直角三角形 10248"/>
                  <p:cNvSpPr/>
                  <p:nvPr/>
                </p:nvSpPr>
                <p:spPr>
                  <a:xfrm>
                    <a:off x="-61" y="-66"/>
                    <a:ext cx="741" cy="883"/>
                  </a:xfrm>
                  <a:prstGeom prst="rtTriangle">
                    <a:avLst/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30729" name="直角三角形 10249"/>
                  <p:cNvSpPr/>
                  <p:nvPr/>
                </p:nvSpPr>
                <p:spPr>
                  <a:xfrm rot="-5400000">
                    <a:off x="941" y="-112"/>
                    <a:ext cx="667" cy="1194"/>
                  </a:xfrm>
                  <a:prstGeom prst="rtTriangle">
                    <a:avLst/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  <p:sp>
              <p:nvSpPr>
                <p:cNvPr id="30730" name="文本框 10250"/>
                <p:cNvSpPr txBox="1"/>
                <p:nvPr/>
              </p:nvSpPr>
              <p:spPr>
                <a:xfrm>
                  <a:off x="-53" y="737"/>
                  <a:ext cx="272" cy="30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A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30731" name="文本框 10251"/>
              <p:cNvSpPr txBox="1"/>
              <p:nvPr/>
            </p:nvSpPr>
            <p:spPr>
              <a:xfrm>
                <a:off x="771" y="968"/>
                <a:ext cx="272" cy="30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rPr>
                  <a:t>E</a:t>
                </a:r>
                <a:endPara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32" name="文本框 10252"/>
              <p:cNvSpPr txBox="1"/>
              <p:nvPr/>
            </p:nvSpPr>
            <p:spPr>
              <a:xfrm>
                <a:off x="2157" y="898"/>
                <a:ext cx="272" cy="30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33" name="文本框 10253"/>
              <p:cNvSpPr txBox="1"/>
              <p:nvPr/>
            </p:nvSpPr>
            <p:spPr>
              <a:xfrm>
                <a:off x="-126" y="-5"/>
                <a:ext cx="272" cy="30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rPr>
                  <a:t>D</a:t>
                </a:r>
                <a:endPara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10255" name="文本框 10254"/>
          <p:cNvSpPr txBox="1"/>
          <p:nvPr/>
        </p:nvSpPr>
        <p:spPr>
          <a:xfrm>
            <a:off x="5651500" y="3284538"/>
            <a:ext cx="433388" cy="5794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56" name="文本框 10255"/>
          <p:cNvSpPr txBox="1"/>
          <p:nvPr/>
        </p:nvSpPr>
        <p:spPr>
          <a:xfrm>
            <a:off x="7127875" y="3321050"/>
            <a:ext cx="1008063" cy="57943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25-x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57" name="矩形 10256"/>
          <p:cNvSpPr/>
          <p:nvPr/>
        </p:nvSpPr>
        <p:spPr>
          <a:xfrm>
            <a:off x="358775" y="1808163"/>
            <a:ext cx="3657600" cy="9699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解：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设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AE= 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 km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endParaRPr lang="zh-CN" altLang="en-US" sz="32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zh-CN" altLang="en-US" sz="3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8" name="矩形 10257"/>
          <p:cNvSpPr/>
          <p:nvPr/>
        </p:nvSpPr>
        <p:spPr>
          <a:xfrm>
            <a:off x="179388" y="2781300"/>
            <a:ext cx="4572000" cy="15541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根据勾股定理，得</a:t>
            </a:r>
            <a:endParaRPr lang="zh-CN" altLang="en-US" sz="32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         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AD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+AE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=DE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32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         BC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+BE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=CE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endParaRPr lang="en-US" altLang="zh-CN" sz="3200" b="1" baseline="300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9" name="矩形 10258"/>
          <p:cNvSpPr/>
          <p:nvPr/>
        </p:nvSpPr>
        <p:spPr>
          <a:xfrm>
            <a:off x="863600" y="4257675"/>
            <a:ext cx="2593975" cy="482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又 ∵ DE=CE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60" name="矩形 10259"/>
          <p:cNvSpPr/>
          <p:nvPr/>
        </p:nvSpPr>
        <p:spPr>
          <a:xfrm>
            <a:off x="503238" y="4652963"/>
            <a:ext cx="45402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∴  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AD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+AE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= BC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+BE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endParaRPr lang="en-US" altLang="zh-CN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61" name="矩形 10260"/>
          <p:cNvSpPr/>
          <p:nvPr/>
        </p:nvSpPr>
        <p:spPr>
          <a:xfrm>
            <a:off x="358775" y="5157788"/>
            <a:ext cx="4786313" cy="482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即：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15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+x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=10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+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25-x)</a:t>
            </a:r>
            <a:r>
              <a:rPr lang="en-US" altLang="zh-CN" sz="32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endParaRPr lang="en-US" altLang="zh-CN" sz="3200" b="1" baseline="300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62" name="矩形 10261"/>
          <p:cNvSpPr/>
          <p:nvPr/>
        </p:nvSpPr>
        <p:spPr>
          <a:xfrm>
            <a:off x="684213" y="6278563"/>
            <a:ext cx="586740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答：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E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站应建在离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站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10km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处。</a:t>
            </a:r>
            <a:endParaRPr lang="zh-CN" altLang="en-US" sz="3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63" name="矩形 10262"/>
          <p:cNvSpPr/>
          <p:nvPr/>
        </p:nvSpPr>
        <p:spPr>
          <a:xfrm>
            <a:off x="1403350" y="5734050"/>
            <a:ext cx="1665288" cy="482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∴ 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X=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10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64" name="矩形 10263"/>
          <p:cNvSpPr/>
          <p:nvPr/>
        </p:nvSpPr>
        <p:spPr>
          <a:xfrm>
            <a:off x="900113" y="2241550"/>
            <a:ext cx="3722687" cy="482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则 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BE=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25-x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km</a:t>
            </a:r>
            <a:endParaRPr lang="en-US" altLang="zh-CN" sz="3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44" name="文本框 10264"/>
          <p:cNvSpPr txBox="1"/>
          <p:nvPr/>
        </p:nvSpPr>
        <p:spPr>
          <a:xfrm>
            <a:off x="4932363" y="2492375"/>
            <a:ext cx="1547812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</a:t>
            </a:r>
            <a:endParaRPr lang="en-US" altLang="zh-CN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45" name="文本框 10265"/>
          <p:cNvSpPr txBox="1"/>
          <p:nvPr/>
        </p:nvSpPr>
        <p:spPr>
          <a:xfrm>
            <a:off x="7991475" y="2600325"/>
            <a:ext cx="1152525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10</a:t>
            </a:r>
            <a:endParaRPr lang="en-US" altLang="zh-CN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55" grpId="0"/>
      <p:bldP spid="10256" grpId="0"/>
      <p:bldP spid="10257" grpId="0"/>
      <p:bldP spid="10258" grpId="0"/>
      <p:bldP spid="10259" grpId="0"/>
      <p:bldP spid="10260" grpId="0"/>
      <p:bldP spid="10261" grpId="0"/>
      <p:bldP spid="10262" grpId="0"/>
      <p:bldP spid="10263" grpId="0"/>
      <p:bldP spid="1026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" name="矩形 80"/>
          <p:cNvSpPr>
            <a:spLocks noChangeArrowheads="1"/>
          </p:cNvSpPr>
          <p:nvPr/>
        </p:nvSpPr>
        <p:spPr bwMode="auto">
          <a:xfrm>
            <a:off x="0" y="58738"/>
            <a:ext cx="1217613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方正姚体" panose="02010601030101010101" pitchFamily="2" charset="-122"/>
                <a:cs typeface="+mn-cs"/>
              </a:rPr>
              <a:t>课堂小结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38" y="2738438"/>
            <a:ext cx="1631950" cy="954087"/>
          </a:xfrm>
          <a:prstGeom prst="rect">
            <a:avLst/>
          </a:prstGeom>
          <a:noFill/>
          <a:ln w="25400" cap="flat" cmpd="sng">
            <a:solidFill>
              <a:srgbClr val="CC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勾股定理</a:t>
            </a:r>
            <a:endParaRPr lang="en-US" altLang="zh-CN" sz="2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的应用</a:t>
            </a:r>
            <a:endParaRPr lang="zh-CN" altLang="en-US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57550" y="1412875"/>
            <a:ext cx="2663825" cy="952500"/>
          </a:xfrm>
          <a:prstGeom prst="rect">
            <a:avLst/>
          </a:prstGeom>
          <a:noFill/>
          <a:ln w="25400" cap="flat" cmpd="sng">
            <a:solidFill>
              <a:srgbClr val="CC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 algn="dist"/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用勾股定理解决实际问题</a:t>
            </a:r>
            <a:endParaRPr lang="zh-CN" altLang="en-US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1" name="左大括号 20"/>
          <p:cNvSpPr/>
          <p:nvPr/>
        </p:nvSpPr>
        <p:spPr>
          <a:xfrm>
            <a:off x="2917825" y="1604963"/>
            <a:ext cx="236538" cy="2954337"/>
          </a:xfrm>
          <a:prstGeom prst="leftBrace">
            <a:avLst>
              <a:gd name="adj1" fmla="val 7285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" name="TextBox 4"/>
          <p:cNvSpPr txBox="1"/>
          <p:nvPr/>
        </p:nvSpPr>
        <p:spPr>
          <a:xfrm>
            <a:off x="3198813" y="4335463"/>
            <a:ext cx="3622675" cy="954087"/>
          </a:xfrm>
          <a:prstGeom prst="rect">
            <a:avLst/>
          </a:prstGeom>
          <a:noFill/>
          <a:ln w="25400" cap="flat" cmpd="sng">
            <a:solidFill>
              <a:srgbClr val="CC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 algn="dist"/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用勾股定理解决点的距离及路径最短问题</a:t>
            </a:r>
            <a:endParaRPr lang="zh-CN" altLang="en-US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5" name="TextBox 4"/>
          <p:cNvSpPr txBox="1"/>
          <p:nvPr/>
        </p:nvSpPr>
        <p:spPr>
          <a:xfrm>
            <a:off x="3198813" y="2833688"/>
            <a:ext cx="3676650" cy="952500"/>
          </a:xfrm>
          <a:prstGeom prst="rect">
            <a:avLst/>
          </a:prstGeom>
          <a:noFill/>
          <a:ln w="25400" cap="flat" cmpd="sng">
            <a:solidFill>
              <a:srgbClr val="CC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 algn="dist"/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解决“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2" charset="-122"/>
              </a:rPr>
              <a:t>HL</a:t>
            </a:r>
            <a:r>
              <a:rPr lang="en-US" altLang="zh-CN" sz="2800">
                <a:latin typeface="黑体" panose="02010609060101010101" pitchFamily="2" charset="-122"/>
                <a:ea typeface="黑体" panose="02010609060101010101" pitchFamily="2" charset="-122"/>
              </a:rPr>
              <a:t>”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判定方法证全等的正确性问题</a:t>
            </a:r>
            <a:endParaRPr lang="zh-CN" altLang="en-US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21" grpId="0" bldLvl="0" animBg="1"/>
      <p:bldP spid="20" grpId="0" bldLvl="0" animBg="1"/>
      <p:bldP spid="15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圆角矩形 31"/>
          <p:cNvSpPr/>
          <p:nvPr/>
        </p:nvSpPr>
        <p:spPr>
          <a:xfrm>
            <a:off x="179388" y="117475"/>
            <a:ext cx="1825625" cy="552450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情景引入：</a:t>
            </a:r>
            <a:endParaRPr lang="zh-CN" altLang="zh-CN" sz="28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194" name="Text Box 20"/>
          <p:cNvSpPr txBox="1"/>
          <p:nvPr/>
        </p:nvSpPr>
        <p:spPr>
          <a:xfrm>
            <a:off x="322263" y="763588"/>
            <a:ext cx="8394700" cy="21590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20000"/>
              </a:lnSpc>
            </a:pPr>
            <a:r>
              <a:rPr lang="zh-CN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数学来源于生活，应用于生活勾股定理的应用在生活中无处不在。视频里，曾小贤和胡一菲的设计的办法是什么呢？学过今天的新课，大家就会有答案了。</a:t>
            </a:r>
            <a:endParaRPr lang="zh-CN" altLang="zh-CN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20000"/>
              </a:lnSpc>
            </a:pPr>
            <a:endParaRPr lang="zh-CN" altLang="zh-CN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pic>
        <p:nvPicPr>
          <p:cNvPr id="3" name="142fb1924eeb95e08cbde22c0514ce1e">
            <a:hlinkClick r:id="" action="ppaction://media"/>
          </p:cNvPr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98475" y="2341563"/>
            <a:ext cx="7891463" cy="36528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9"/>
          <p:cNvGrpSpPr/>
          <p:nvPr/>
        </p:nvGrpSpPr>
        <p:grpSpPr>
          <a:xfrm>
            <a:off x="2506663" y="1214438"/>
            <a:ext cx="2708275" cy="633412"/>
            <a:chOff x="348" y="0"/>
            <a:chExt cx="4262" cy="998"/>
          </a:xfrm>
        </p:grpSpPr>
        <p:grpSp>
          <p:nvGrpSpPr>
            <p:cNvPr id="10242" name="Group 10"/>
            <p:cNvGrpSpPr/>
            <p:nvPr/>
          </p:nvGrpSpPr>
          <p:grpSpPr>
            <a:xfrm>
              <a:off x="348" y="337"/>
              <a:ext cx="349" cy="340"/>
              <a:chOff x="348" y="329"/>
              <a:chExt cx="349" cy="340"/>
            </a:xfrm>
          </p:grpSpPr>
          <p:sp>
            <p:nvSpPr>
              <p:cNvPr id="10243" name="MH_Other_9"/>
              <p:cNvSpPr>
                <a:spLocks noEditPoints="1"/>
              </p:cNvSpPr>
              <p:nvPr/>
            </p:nvSpPr>
            <p:spPr>
              <a:xfrm>
                <a:off x="348" y="329"/>
                <a:ext cx="349" cy="340"/>
              </a:xfrm>
              <a:custGeom>
                <a:avLst/>
                <a:gdLst/>
                <a:ahLst/>
                <a:cxnLst>
                  <a:cxn ang="0">
                    <a:pos x="119390" y="97860"/>
                  </a:cxn>
                  <a:cxn ang="0">
                    <a:pos x="86694" y="67984"/>
                  </a:cxn>
                  <a:cxn ang="0">
                    <a:pos x="94421" y="43123"/>
                  </a:cxn>
                  <a:cxn ang="0">
                    <a:pos x="47878" y="0"/>
                  </a:cxn>
                  <a:cxn ang="0">
                    <a:pos x="0" y="43123"/>
                  </a:cxn>
                  <a:cxn ang="0">
                    <a:pos x="47878" y="85531"/>
                  </a:cxn>
                  <a:cxn ang="0">
                    <a:pos x="75019" y="78089"/>
                  </a:cxn>
                  <a:cxn ang="0">
                    <a:pos x="108184" y="108158"/>
                  </a:cxn>
                  <a:cxn ang="0">
                    <a:pos x="113855" y="110106"/>
                  </a:cxn>
                  <a:cxn ang="0">
                    <a:pos x="119390" y="108158"/>
                  </a:cxn>
                  <a:cxn ang="0">
                    <a:pos x="119390" y="97860"/>
                  </a:cxn>
                  <a:cxn ang="0">
                    <a:pos x="8063" y="43123"/>
                  </a:cxn>
                  <a:cxn ang="0">
                    <a:pos x="47878" y="7118"/>
                  </a:cxn>
                  <a:cxn ang="0">
                    <a:pos x="86694" y="43123"/>
                  </a:cxn>
                  <a:cxn ang="0">
                    <a:pos x="47878" y="78089"/>
                  </a:cxn>
                  <a:cxn ang="0">
                    <a:pos x="8063" y="43123"/>
                  </a:cxn>
                </a:cxnLst>
                <a:pathLst>
                  <a:path w="108" h="107">
                    <a:moveTo>
                      <a:pt x="105" y="95"/>
                    </a:moveTo>
                    <a:cubicBezTo>
                      <a:pt x="76" y="66"/>
                      <a:pt x="76" y="66"/>
                      <a:pt x="76" y="66"/>
                    </a:cubicBezTo>
                    <a:cubicBezTo>
                      <a:pt x="81" y="59"/>
                      <a:pt x="83" y="51"/>
                      <a:pt x="83" y="42"/>
                    </a:cubicBezTo>
                    <a:cubicBezTo>
                      <a:pt x="83" y="19"/>
                      <a:pt x="65" y="0"/>
                      <a:pt x="42" y="0"/>
                    </a:cubicBezTo>
                    <a:cubicBezTo>
                      <a:pt x="19" y="0"/>
                      <a:pt x="0" y="19"/>
                      <a:pt x="0" y="42"/>
                    </a:cubicBezTo>
                    <a:cubicBezTo>
                      <a:pt x="0" y="65"/>
                      <a:pt x="19" y="83"/>
                      <a:pt x="42" y="83"/>
                    </a:cubicBezTo>
                    <a:cubicBezTo>
                      <a:pt x="51" y="83"/>
                      <a:pt x="59" y="81"/>
                      <a:pt x="66" y="76"/>
                    </a:cubicBezTo>
                    <a:cubicBezTo>
                      <a:pt x="95" y="105"/>
                      <a:pt x="95" y="105"/>
                      <a:pt x="95" y="105"/>
                    </a:cubicBezTo>
                    <a:cubicBezTo>
                      <a:pt x="96" y="106"/>
                      <a:pt x="98" y="107"/>
                      <a:pt x="100" y="107"/>
                    </a:cubicBezTo>
                    <a:cubicBezTo>
                      <a:pt x="101" y="107"/>
                      <a:pt x="103" y="106"/>
                      <a:pt x="105" y="105"/>
                    </a:cubicBezTo>
                    <a:cubicBezTo>
                      <a:pt x="108" y="102"/>
                      <a:pt x="108" y="97"/>
                      <a:pt x="105" y="95"/>
                    </a:cubicBezTo>
                    <a:moveTo>
                      <a:pt x="7" y="42"/>
                    </a:moveTo>
                    <a:cubicBezTo>
                      <a:pt x="7" y="23"/>
                      <a:pt x="23" y="7"/>
                      <a:pt x="42" y="7"/>
                    </a:cubicBezTo>
                    <a:cubicBezTo>
                      <a:pt x="61" y="7"/>
                      <a:pt x="76" y="23"/>
                      <a:pt x="76" y="42"/>
                    </a:cubicBezTo>
                    <a:cubicBezTo>
                      <a:pt x="76" y="61"/>
                      <a:pt x="61" y="76"/>
                      <a:pt x="42" y="76"/>
                    </a:cubicBezTo>
                    <a:cubicBezTo>
                      <a:pt x="23" y="76"/>
                      <a:pt x="7" y="61"/>
                      <a:pt x="7" y="42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244" name="MH_Other_10"/>
              <p:cNvSpPr/>
              <p:nvPr/>
            </p:nvSpPr>
            <p:spPr>
              <a:xfrm>
                <a:off x="428" y="404"/>
                <a:ext cx="140" cy="140"/>
              </a:xfrm>
              <a:custGeom>
                <a:avLst/>
                <a:gdLst/>
                <a:ahLst/>
                <a:cxnLst>
                  <a:cxn ang="0">
                    <a:pos x="46418" y="18556"/>
                  </a:cxn>
                  <a:cxn ang="0">
                    <a:pos x="29680" y="18556"/>
                  </a:cxn>
                  <a:cxn ang="0">
                    <a:pos x="29680" y="4190"/>
                  </a:cxn>
                  <a:cxn ang="0">
                    <a:pos x="24848" y="0"/>
                  </a:cxn>
                  <a:cxn ang="0">
                    <a:pos x="21573" y="4190"/>
                  </a:cxn>
                  <a:cxn ang="0">
                    <a:pos x="21573" y="18556"/>
                  </a:cxn>
                  <a:cxn ang="0">
                    <a:pos x="3689" y="18556"/>
                  </a:cxn>
                  <a:cxn ang="0">
                    <a:pos x="0" y="22871"/>
                  </a:cxn>
                  <a:cxn ang="0">
                    <a:pos x="3689" y="27061"/>
                  </a:cxn>
                  <a:cxn ang="0">
                    <a:pos x="21573" y="27061"/>
                  </a:cxn>
                  <a:cxn ang="0">
                    <a:pos x="21573" y="41395"/>
                  </a:cxn>
                  <a:cxn ang="0">
                    <a:pos x="24848" y="45608"/>
                  </a:cxn>
                  <a:cxn ang="0">
                    <a:pos x="29680" y="41395"/>
                  </a:cxn>
                  <a:cxn ang="0">
                    <a:pos x="29680" y="27061"/>
                  </a:cxn>
                  <a:cxn ang="0">
                    <a:pos x="46418" y="27061"/>
                  </a:cxn>
                  <a:cxn ang="0">
                    <a:pos x="51253" y="22871"/>
                  </a:cxn>
                  <a:cxn ang="0">
                    <a:pos x="46418" y="18556"/>
                  </a:cxn>
                </a:cxnLst>
                <a:pathLst>
                  <a:path w="43" h="44">
                    <a:moveTo>
                      <a:pt x="39" y="18"/>
                    </a:moveTo>
                    <a:cubicBezTo>
                      <a:pt x="25" y="18"/>
                      <a:pt x="25" y="18"/>
                      <a:pt x="25" y="18"/>
                    </a:cubicBezTo>
                    <a:cubicBezTo>
                      <a:pt x="25" y="4"/>
                      <a:pt x="25" y="4"/>
                      <a:pt x="25" y="4"/>
                    </a:cubicBezTo>
                    <a:cubicBezTo>
                      <a:pt x="25" y="2"/>
                      <a:pt x="23" y="0"/>
                      <a:pt x="21" y="0"/>
                    </a:cubicBezTo>
                    <a:cubicBezTo>
                      <a:pt x="19" y="0"/>
                      <a:pt x="18" y="2"/>
                      <a:pt x="18" y="4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1" y="18"/>
                      <a:pt x="0" y="20"/>
                      <a:pt x="0" y="22"/>
                    </a:cubicBezTo>
                    <a:cubicBezTo>
                      <a:pt x="0" y="24"/>
                      <a:pt x="1" y="26"/>
                      <a:pt x="3" y="26"/>
                    </a:cubicBezTo>
                    <a:cubicBezTo>
                      <a:pt x="18" y="26"/>
                      <a:pt x="18" y="26"/>
                      <a:pt x="18" y="26"/>
                    </a:cubicBezTo>
                    <a:cubicBezTo>
                      <a:pt x="18" y="40"/>
                      <a:pt x="18" y="40"/>
                      <a:pt x="18" y="40"/>
                    </a:cubicBezTo>
                    <a:cubicBezTo>
                      <a:pt x="18" y="42"/>
                      <a:pt x="19" y="44"/>
                      <a:pt x="21" y="44"/>
                    </a:cubicBezTo>
                    <a:cubicBezTo>
                      <a:pt x="23" y="44"/>
                      <a:pt x="25" y="42"/>
                      <a:pt x="25" y="40"/>
                    </a:cubicBezTo>
                    <a:cubicBezTo>
                      <a:pt x="25" y="26"/>
                      <a:pt x="25" y="26"/>
                      <a:pt x="25" y="26"/>
                    </a:cubicBezTo>
                    <a:cubicBezTo>
                      <a:pt x="39" y="26"/>
                      <a:pt x="39" y="26"/>
                      <a:pt x="39" y="26"/>
                    </a:cubicBezTo>
                    <a:cubicBezTo>
                      <a:pt x="41" y="26"/>
                      <a:pt x="43" y="24"/>
                      <a:pt x="43" y="22"/>
                    </a:cubicBezTo>
                    <a:cubicBezTo>
                      <a:pt x="43" y="20"/>
                      <a:pt x="41" y="18"/>
                      <a:pt x="39" y="18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0245" name="MH_SubTitle_4"/>
            <p:cNvSpPr txBox="1"/>
            <p:nvPr/>
          </p:nvSpPr>
          <p:spPr>
            <a:xfrm>
              <a:off x="1574" y="0"/>
              <a:ext cx="3036" cy="99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0170" tIns="46990" rIns="90170" bIns="46990" anchor="ctr" anchorCtr="0"/>
            <a:p>
              <a:pPr>
                <a:lnSpc>
                  <a:spcPct val="110000"/>
                </a:lnSpc>
              </a:pPr>
              <a:r>
                <a:rPr lang="zh-CN" altLang="en-US" sz="32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学习目标</a:t>
              </a:r>
              <a:endParaRPr lang="zh-CN" altLang="en-US" sz="3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270" name="TextBox 10"/>
          <p:cNvSpPr txBox="1"/>
          <p:nvPr/>
        </p:nvSpPr>
        <p:spPr>
          <a:xfrm>
            <a:off x="323850" y="2060575"/>
            <a:ext cx="8494713" cy="2330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1.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会用勾股定理求线段长。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（重点）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2.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会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用勾股定理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解决简单的实际问题，掌握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转化思想。</a:t>
            </a:r>
            <a:endParaRPr lang="en-US" altLang="zh-CN" sz="280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（难点）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30000"/>
              </a:lnSpc>
            </a:pP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925" y="836613"/>
            <a:ext cx="8229600" cy="4525963"/>
          </a:xfrm>
        </p:spPr>
        <p:txBody>
          <a:bodyPr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kumimoji="0" lang="zh-CN" altLang="en-US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内容：课本25页新课</a:t>
            </a:r>
            <a:endParaRPr kumimoji="0" lang="zh-CN" altLang="en-US" sz="3200" b="0" i="0" u="none" strike="noStrike" kern="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kumimoji="0" lang="zh-CN" altLang="en-US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方式：默看 ，时间：5分钟</a:t>
            </a:r>
            <a:endParaRPr kumimoji="0" lang="zh-CN" altLang="en-US" sz="3200" b="0" i="0" u="none" strike="noStrike" kern="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3200" b="0" i="0" u="none" strike="noStrike" kern="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一 知识点速记：小组内互提勾股定理</a:t>
            </a:r>
            <a:endParaRPr kumimoji="0" lang="zh-CN" altLang="en-US" sz="3200" b="0" i="0" u="none" strike="noStrike" kern="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二 学生展示：</a:t>
            </a:r>
            <a:endParaRPr kumimoji="0" lang="zh-CN" altLang="en-US" sz="3200" b="0" i="0" u="none" strike="noStrike" kern="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（</a:t>
            </a:r>
            <a:r>
              <a:rPr kumimoji="0" lang="en-US" altLang="zh-CN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kumimoji="0" lang="zh-CN" altLang="en-US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）口答</a:t>
            </a:r>
            <a:r>
              <a:rPr kumimoji="0" lang="zh-CN" altLang="en-US" sz="3200" b="0" i="0" u="none" strike="noStrike" kern="0" cap="none" spc="0" normalizeH="0" baseline="0" noProof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（</a:t>
            </a:r>
            <a:r>
              <a:rPr kumimoji="0" lang="zh-CN" altLang="en-US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声音洪亮，站姿端正</a:t>
            </a:r>
            <a:r>
              <a:rPr kumimoji="0" lang="zh-CN" altLang="en-US" sz="3200" b="0" i="0" u="none" strike="noStrike" kern="0" cap="none" spc="0" normalizeH="0" baseline="0" noProof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）</a:t>
            </a:r>
            <a:endParaRPr kumimoji="0" lang="zh-CN" altLang="en-US" sz="3200" b="0" i="0" u="none" strike="noStrike" kern="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（</a:t>
            </a:r>
            <a:r>
              <a:rPr kumimoji="0" lang="en-US" altLang="zh-CN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kumimoji="0" lang="zh-CN" altLang="en-US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）板演</a:t>
            </a:r>
            <a:endParaRPr kumimoji="0" lang="zh-CN" altLang="en-US" sz="3200" b="0" i="0" u="none" strike="noStrike" kern="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8分钟完成检测题，然后每组派一个代表展示）</a:t>
            </a:r>
            <a:endParaRPr kumimoji="0" lang="zh-CN" altLang="en-US" sz="3200" b="0" i="0" u="none" strike="noStrike" kern="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3200" b="0" i="0" u="none" strike="noStrike" kern="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每组⑦号同学展示，⑥号同学评改，并负责给出错的⑦号同学讲解，其余同学做在练习本上，老师随机抽查评改。</a:t>
            </a:r>
            <a:endParaRPr kumimoji="0" lang="zh-CN" altLang="en-US" sz="3200" b="0" i="0" u="none" strike="noStrike" kern="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290" name="圆角矩形 31"/>
          <p:cNvSpPr/>
          <p:nvPr/>
        </p:nvSpPr>
        <p:spPr>
          <a:xfrm>
            <a:off x="34925" y="188913"/>
            <a:ext cx="2171700" cy="5524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自学指导</a:t>
            </a:r>
            <a:r>
              <a:rPr lang="zh-CN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endParaRPr lang="zh-CN" altLang="zh-CN" sz="28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1" name="圆角矩形 31"/>
          <p:cNvSpPr/>
          <p:nvPr/>
        </p:nvSpPr>
        <p:spPr>
          <a:xfrm>
            <a:off x="34925" y="1989138"/>
            <a:ext cx="2616200" cy="5524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自学成果展示</a:t>
            </a:r>
            <a:r>
              <a:rPr lang="zh-CN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endParaRPr lang="zh-CN" altLang="zh-CN" sz="28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文本框 7169"/>
          <p:cNvSpPr txBox="1"/>
          <p:nvPr/>
        </p:nvSpPr>
        <p:spPr>
          <a:xfrm>
            <a:off x="1331913" y="404813"/>
            <a:ext cx="3455987" cy="5794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活 动 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endParaRPr lang="en-US" altLang="zh-CN" sz="320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3314" name="文本框 7170"/>
          <p:cNvSpPr txBox="1"/>
          <p:nvPr/>
        </p:nvSpPr>
        <p:spPr>
          <a:xfrm>
            <a:off x="1008063" y="1628775"/>
            <a:ext cx="687705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一个门框尺寸如下图所示．</a:t>
            </a:r>
            <a:endParaRPr lang="zh-CN" altLang="en-US" sz="24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15" name="文本框 7171"/>
          <p:cNvSpPr txBox="1"/>
          <p:nvPr/>
        </p:nvSpPr>
        <p:spPr>
          <a:xfrm>
            <a:off x="1690688" y="2168525"/>
            <a:ext cx="7237412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①若有一块长</a:t>
            </a:r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米，宽</a:t>
            </a:r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0.8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米的薄木板，问怎样从门框通过？</a:t>
            </a:r>
            <a:endParaRPr lang="zh-CN" altLang="en-US" sz="20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16" name="矩形 7172"/>
          <p:cNvSpPr/>
          <p:nvPr/>
        </p:nvSpPr>
        <p:spPr>
          <a:xfrm>
            <a:off x="1690688" y="2587625"/>
            <a:ext cx="6192837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②若薄木板长</a:t>
            </a:r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米，宽</a:t>
            </a:r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1.5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米呢？</a:t>
            </a:r>
            <a:endParaRPr lang="zh-CN" altLang="en-US" sz="20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17" name="矩形 7173"/>
          <p:cNvSpPr/>
          <p:nvPr/>
        </p:nvSpPr>
        <p:spPr>
          <a:xfrm>
            <a:off x="1689100" y="2997200"/>
            <a:ext cx="5726113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③若薄木板长</a:t>
            </a:r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米，宽</a:t>
            </a:r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2.2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米呢？为什么？</a:t>
            </a:r>
            <a:endParaRPr lang="zh-CN" altLang="en-US" sz="20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3318" name="图片 7174" descr="pic_219059"/>
          <p:cNvPicPr>
            <a:picLocks noChangeAspect="1"/>
          </p:cNvPicPr>
          <p:nvPr/>
        </p:nvPicPr>
        <p:blipFill>
          <a:blip r:embed="rId1"/>
          <a:srcRect l="70949" t="68224" r="12769" b="13095"/>
          <a:stretch>
            <a:fillRect/>
          </a:stretch>
        </p:blipFill>
        <p:spPr>
          <a:xfrm>
            <a:off x="1368425" y="3725863"/>
            <a:ext cx="1949450" cy="313213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7176" name="组合 7175"/>
          <p:cNvGrpSpPr/>
          <p:nvPr/>
        </p:nvGrpSpPr>
        <p:grpSpPr>
          <a:xfrm>
            <a:off x="4824413" y="3789363"/>
            <a:ext cx="1746250" cy="2270125"/>
            <a:chOff x="0" y="0"/>
            <a:chExt cx="1201" cy="1561"/>
          </a:xfrm>
        </p:grpSpPr>
        <p:grpSp>
          <p:nvGrpSpPr>
            <p:cNvPr id="13320" name="组合 7176"/>
            <p:cNvGrpSpPr/>
            <p:nvPr/>
          </p:nvGrpSpPr>
          <p:grpSpPr>
            <a:xfrm>
              <a:off x="272" y="136"/>
              <a:ext cx="612" cy="1270"/>
              <a:chOff x="0" y="0"/>
              <a:chExt cx="612" cy="1270"/>
            </a:xfrm>
          </p:grpSpPr>
          <p:sp>
            <p:nvSpPr>
              <p:cNvPr id="13321" name="直接连接符 7177"/>
              <p:cNvSpPr/>
              <p:nvPr/>
            </p:nvSpPr>
            <p:spPr>
              <a:xfrm>
                <a:off x="0" y="1270"/>
                <a:ext cx="612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13322" name="组合 7178"/>
              <p:cNvGrpSpPr/>
              <p:nvPr/>
            </p:nvGrpSpPr>
            <p:grpSpPr>
              <a:xfrm>
                <a:off x="0" y="0"/>
                <a:ext cx="612" cy="1270"/>
                <a:chOff x="0" y="0"/>
                <a:chExt cx="612" cy="1270"/>
              </a:xfrm>
            </p:grpSpPr>
            <p:sp>
              <p:nvSpPr>
                <p:cNvPr id="13323" name="直接连接符 7179"/>
                <p:cNvSpPr/>
                <p:nvPr/>
              </p:nvSpPr>
              <p:spPr>
                <a:xfrm>
                  <a:off x="612" y="0"/>
                  <a:ext cx="0" cy="127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3324" name="直接连接符 7180"/>
                <p:cNvSpPr/>
                <p:nvPr/>
              </p:nvSpPr>
              <p:spPr>
                <a:xfrm flipV="1">
                  <a:off x="0" y="0"/>
                  <a:ext cx="612" cy="127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13325" name="文本框 7181"/>
            <p:cNvSpPr txBox="1"/>
            <p:nvPr/>
          </p:nvSpPr>
          <p:spPr>
            <a:xfrm>
              <a:off x="0" y="1247"/>
              <a:ext cx="362" cy="31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i="1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sz="2400" b="1" i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326" name="文本框 7182"/>
            <p:cNvSpPr txBox="1"/>
            <p:nvPr/>
          </p:nvSpPr>
          <p:spPr>
            <a:xfrm>
              <a:off x="839" y="1247"/>
              <a:ext cx="362" cy="31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i="1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sz="2400" b="1" i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327" name="文本框 7183"/>
            <p:cNvSpPr txBox="1"/>
            <p:nvPr/>
          </p:nvSpPr>
          <p:spPr>
            <a:xfrm>
              <a:off x="588" y="0"/>
              <a:ext cx="363" cy="31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i="1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sz="2400" b="1" i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7185" name="右箭头 7184"/>
          <p:cNvSpPr/>
          <p:nvPr/>
        </p:nvSpPr>
        <p:spPr>
          <a:xfrm>
            <a:off x="3779838" y="4760913"/>
            <a:ext cx="576262" cy="287337"/>
          </a:xfrm>
          <a:prstGeom prst="rightArrow">
            <a:avLst>
              <a:gd name="adj1" fmla="val 50000"/>
              <a:gd name="adj2" fmla="val 50119"/>
            </a:avLst>
          </a:prstGeom>
          <a:noFill/>
          <a:ln w="222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86" name="文本框 7185"/>
          <p:cNvSpPr txBox="1"/>
          <p:nvPr/>
        </p:nvSpPr>
        <p:spPr>
          <a:xfrm>
            <a:off x="5219700" y="5734050"/>
            <a:ext cx="1547813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endParaRPr lang="en-US" altLang="zh-CN" sz="2800" b="1" i="1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87" name="文本框 7186"/>
          <p:cNvSpPr txBox="1"/>
          <p:nvPr/>
        </p:nvSpPr>
        <p:spPr>
          <a:xfrm>
            <a:off x="6084888" y="4689475"/>
            <a:ext cx="1547812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endParaRPr lang="en-US" altLang="zh-CN" sz="2800" b="1" i="1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88" name="文本框 7187"/>
          <p:cNvSpPr txBox="1"/>
          <p:nvPr/>
        </p:nvSpPr>
        <p:spPr>
          <a:xfrm>
            <a:off x="3671888" y="3573463"/>
            <a:ext cx="3492500" cy="16478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∵木板的宽</a:t>
            </a:r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2.2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米大于</a:t>
            </a:r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米，</a:t>
            </a:r>
            <a:endParaRPr lang="zh-CN" altLang="en-US" sz="20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∴ 横着不能从门框通过；</a:t>
            </a:r>
            <a:endParaRPr lang="zh-CN" altLang="en-US" sz="20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∵木板的宽</a:t>
            </a:r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2.2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米大于</a:t>
            </a:r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米，</a:t>
            </a:r>
            <a:endParaRPr lang="zh-CN" altLang="en-US" sz="20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∴竖着也不能从门框通过．</a:t>
            </a:r>
            <a:endParaRPr lang="zh-CN" altLang="en-US" sz="20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89" name="文本框 7188"/>
          <p:cNvSpPr txBox="1"/>
          <p:nvPr/>
        </p:nvSpPr>
        <p:spPr>
          <a:xfrm>
            <a:off x="3671888" y="5265738"/>
            <a:ext cx="3492500" cy="11874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∴ 只能试试斜着能否通过，对角线</a:t>
            </a:r>
            <a:r>
              <a:rPr lang="en-US" altLang="zh-CN" sz="2000" b="1" i="1">
                <a:latin typeface="Times New Roman" panose="02020603050405020304" pitchFamily="18" charset="0"/>
                <a:ea typeface="宋体" panose="02010600030101010101" pitchFamily="2" charset="-122"/>
              </a:rPr>
              <a:t>AC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的长最大，因此需要求出</a:t>
            </a:r>
            <a:r>
              <a:rPr lang="en-US" altLang="zh-CN" sz="2000" b="1" i="1">
                <a:latin typeface="Times New Roman" panose="02020603050405020304" pitchFamily="18" charset="0"/>
                <a:ea typeface="宋体" panose="02010600030101010101" pitchFamily="2" charset="-122"/>
              </a:rPr>
              <a:t>AC</a:t>
            </a:r>
            <a:r>
              <a:rPr lang="zh-CN" altLang="en-US" sz="2000" b="1">
                <a:latin typeface="Times New Roman" panose="02020603050405020304" pitchFamily="18" charset="0"/>
                <a:ea typeface="宋体" panose="02010600030101010101" pitchFamily="2" charset="-122"/>
              </a:rPr>
              <a:t>的长，怎样求呢？</a:t>
            </a:r>
            <a:endParaRPr lang="zh-CN" altLang="en-US" sz="20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" grpId="0"/>
      <p:bldP spid="7187" grpId="0"/>
      <p:bldP spid="7188" grpId="0" bldLvl="0" animBg="1"/>
      <p:bldP spid="7188" grpId="1" bldLvl="0" animBg="1"/>
      <p:bldP spid="7189" grpId="0" bldLvl="0" animBg="1"/>
      <p:bldP spid="7189" grpId="1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4337" name="组合 13"/>
          <p:cNvGrpSpPr/>
          <p:nvPr/>
        </p:nvGrpSpPr>
        <p:grpSpPr>
          <a:xfrm>
            <a:off x="765175" y="3194050"/>
            <a:ext cx="1873250" cy="2543175"/>
            <a:chOff x="5940152" y="2397081"/>
            <a:chExt cx="1872208" cy="2544087"/>
          </a:xfrm>
        </p:grpSpPr>
        <p:sp>
          <p:nvSpPr>
            <p:cNvPr id="14338" name="矩形 28"/>
            <p:cNvSpPr/>
            <p:nvPr/>
          </p:nvSpPr>
          <p:spPr>
            <a:xfrm>
              <a:off x="5940152" y="2397081"/>
              <a:ext cx="1872208" cy="2544087"/>
            </a:xfrm>
            <a:prstGeom prst="rect">
              <a:avLst/>
            </a:prstGeom>
            <a:blipFill rotWithShape="1">
              <a:blip r:embed="rId1"/>
            </a:blipFill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339" name="矩形 29"/>
            <p:cNvSpPr/>
            <p:nvPr/>
          </p:nvSpPr>
          <p:spPr>
            <a:xfrm>
              <a:off x="6121600" y="2536279"/>
              <a:ext cx="1509313" cy="2256055"/>
            </a:xfrm>
            <a:prstGeom prst="rect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pic>
        <p:nvPicPr>
          <p:cNvPr id="5" name="图片 4" descr="T1UHo7FbxaXXXXXXXX_!!0-item_pic.jpg_210x21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-2820000">
            <a:off x="3787775" y="3454400"/>
            <a:ext cx="2012950" cy="2012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5" descr="T1UHo7FbxaXXXXXXXX_!!0-item_pic.jpg_210x21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640000">
            <a:off x="3787775" y="3459163"/>
            <a:ext cx="2012950" cy="20145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2" name="Text Box 20"/>
          <p:cNvSpPr txBox="1"/>
          <p:nvPr/>
        </p:nvSpPr>
        <p:spPr>
          <a:xfrm>
            <a:off x="374650" y="1041400"/>
            <a:ext cx="8394700" cy="16414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20000"/>
              </a:lnSpc>
            </a:pPr>
            <a:r>
              <a:rPr lang="zh-CN" altLang="zh-CN" sz="2800" dirty="0">
                <a:solidFill>
                  <a:srgbClr val="155755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问题 </a:t>
            </a:r>
            <a:r>
              <a:rPr lang="zh-CN" altLang="zh-CN" sz="2800" dirty="0">
                <a:latin typeface="Times New Roman" panose="02020603050405020304" pitchFamily="18" charset="0"/>
                <a:ea typeface="黑体" panose="02010609060101010101" pitchFamily="2" charset="-122"/>
                <a:sym typeface="宋体" panose="02010600030101010101" pitchFamily="2" charset="-122"/>
              </a:rPr>
              <a:t>  观看下面同一根长竹竿以三种不同的方式进门的情况，并结合曾小贤和胡一菲的做法，对于长竹竿进门之类的问题你有什么启发？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7" name="图片 6" descr="T1UHo7FbxaXXXXXXXX_!!0-item_pic.jpg_210x21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6060000">
            <a:off x="3776663" y="3481388"/>
            <a:ext cx="2012950" cy="20129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" name="组合 7"/>
          <p:cNvGrpSpPr/>
          <p:nvPr/>
        </p:nvGrpSpPr>
        <p:grpSpPr>
          <a:xfrm>
            <a:off x="7519988" y="4503738"/>
            <a:ext cx="1525587" cy="1984375"/>
            <a:chOff x="9882" y="5460"/>
            <a:chExt cx="4808" cy="4718"/>
          </a:xfrm>
        </p:grpSpPr>
        <p:pic>
          <p:nvPicPr>
            <p:cNvPr id="14345" name="图片 2" descr="20140330183251739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9882" y="5460"/>
              <a:ext cx="4809" cy="471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346" name="矩形 3"/>
            <p:cNvSpPr/>
            <p:nvPr/>
          </p:nvSpPr>
          <p:spPr>
            <a:xfrm>
              <a:off x="9922" y="9709"/>
              <a:ext cx="1361" cy="453"/>
            </a:xfrm>
            <a:prstGeom prst="rect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square" lIns="91440" tIns="45720" rIns="91440" bIns="45720"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9" name="矩形标注 8"/>
          <p:cNvSpPr/>
          <p:nvPr/>
        </p:nvSpPr>
        <p:spPr>
          <a:xfrm>
            <a:off x="6216650" y="2222500"/>
            <a:ext cx="2689225" cy="1951038"/>
          </a:xfrm>
          <a:prstGeom prst="wedgeRectCallout">
            <a:avLst>
              <a:gd name="adj1" fmla="val 20671"/>
              <a:gd name="adj2" fmla="val 76056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 anchorCtr="0"/>
          <a:p>
            <a:pPr>
              <a:lnSpc>
                <a:spcPct val="110000"/>
              </a:lnSpc>
            </a:pP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这个跟我们学的勾股定理有关，将实际问题转化为数学问题</a:t>
            </a:r>
            <a:endParaRPr lang="en-US" altLang="zh-CN" sz="280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14348" name="组合 6147"/>
          <p:cNvGrpSpPr/>
          <p:nvPr/>
        </p:nvGrpSpPr>
        <p:grpSpPr>
          <a:xfrm>
            <a:off x="325438" y="306388"/>
            <a:ext cx="5718175" cy="809625"/>
            <a:chOff x="0" y="0"/>
            <a:chExt cx="9008" cy="1274"/>
          </a:xfrm>
        </p:grpSpPr>
        <p:sp>
          <p:nvSpPr>
            <p:cNvPr id="14349" name="矩形 7"/>
            <p:cNvSpPr/>
            <p:nvPr/>
          </p:nvSpPr>
          <p:spPr>
            <a:xfrm>
              <a:off x="882" y="0"/>
              <a:ext cx="2634" cy="1200"/>
            </a:xfrm>
            <a:custGeom>
              <a:avLst/>
              <a:gdLst/>
              <a:ahLst/>
              <a:cxnLst>
                <a:cxn ang="0">
                  <a:pos x="0" y="1200"/>
                </a:cxn>
                <a:cxn ang="0">
                  <a:pos x="2634" y="1200"/>
                </a:cxn>
                <a:cxn ang="0">
                  <a:pos x="0" y="120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sq" cmpd="sng">
              <a:solidFill>
                <a:srgbClr val="DDDDDD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350" name="任意多边形 16"/>
            <p:cNvSpPr/>
            <p:nvPr/>
          </p:nvSpPr>
          <p:spPr>
            <a:xfrm>
              <a:off x="0" y="454"/>
              <a:ext cx="826" cy="7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45" y="258"/>
                </a:cxn>
                <a:cxn ang="0">
                  <a:pos x="826" y="258"/>
                </a:cxn>
                <a:cxn ang="0">
                  <a:pos x="826" y="760"/>
                </a:cxn>
                <a:cxn ang="0">
                  <a:pos x="0" y="760"/>
                </a:cxn>
                <a:cxn ang="0">
                  <a:pos x="0" y="0"/>
                </a:cxn>
              </a:cxnLst>
              <a:pathLst>
                <a:path w="696310" h="696310">
                  <a:moveTo>
                    <a:pt x="0" y="0"/>
                  </a:moveTo>
                  <a:lnTo>
                    <a:pt x="459827" y="0"/>
                  </a:lnTo>
                  <a:lnTo>
                    <a:pt x="459827" y="236483"/>
                  </a:lnTo>
                  <a:lnTo>
                    <a:pt x="696310" y="236483"/>
                  </a:lnTo>
                  <a:lnTo>
                    <a:pt x="696310" y="696310"/>
                  </a:lnTo>
                  <a:lnTo>
                    <a:pt x="0" y="6963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351" name="矩形 17"/>
            <p:cNvSpPr/>
            <p:nvPr/>
          </p:nvSpPr>
          <p:spPr>
            <a:xfrm>
              <a:off x="570" y="374"/>
              <a:ext cx="258" cy="265"/>
            </a:xfrm>
            <a:prstGeom prst="rect">
              <a:avLst/>
            </a:prstGeom>
            <a:solidFill>
              <a:srgbClr val="008080">
                <a:alpha val="50980"/>
              </a:srgbClr>
            </a:solidFill>
            <a:ln w="9525">
              <a:noFill/>
            </a:ln>
          </p:spPr>
          <p:txBody>
            <a:bodyPr lIns="0" tIns="215900" rIns="179705" bIns="0" anchor="ctr" anchorCtr="0"/>
            <a:p>
              <a:pPr algn="ctr"/>
              <a:endParaRPr lang="zh-CN" altLang="en-US" sz="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4352" name="文本框 6151"/>
            <p:cNvSpPr txBox="1"/>
            <p:nvPr/>
          </p:nvSpPr>
          <p:spPr>
            <a:xfrm>
              <a:off x="877" y="431"/>
              <a:ext cx="8131" cy="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r>
                <a:rPr lang="zh-CN" altLang="en-US" sz="2800" b="1" dirty="0">
                  <a:solidFill>
                    <a:srgbClr val="00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宋体" panose="02010600030101010101" pitchFamily="2" charset="-122"/>
                </a:rPr>
                <a:t>勾股定理的简单实际应用</a:t>
              </a:r>
              <a:endParaRPr lang="zh-CN" altLang="en-US" sz="2800" b="1" dirty="0">
                <a:solidFill>
                  <a:srgbClr val="00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endParaRPr>
            </a:p>
          </p:txBody>
        </p:sp>
        <p:sp>
          <p:nvSpPr>
            <p:cNvPr id="14353" name="文本框 6152"/>
            <p:cNvSpPr txBox="1"/>
            <p:nvPr/>
          </p:nvSpPr>
          <p:spPr>
            <a:xfrm>
              <a:off x="0" y="453"/>
              <a:ext cx="872" cy="82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zh-CN" altLang="en-US" sz="2800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一</a:t>
              </a:r>
              <a:endParaRPr lang="zh-CN" altLang="en-US" sz="2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24" name="矩形 80"/>
          <p:cNvSpPr>
            <a:spLocks noChangeArrowheads="1"/>
          </p:cNvSpPr>
          <p:nvPr/>
        </p:nvSpPr>
        <p:spPr bwMode="auto">
          <a:xfrm>
            <a:off x="71438" y="71438"/>
            <a:ext cx="1217613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方正姚体" panose="02010601030101010101" pitchFamily="2" charset="-122"/>
                <a:cs typeface="+mn-cs"/>
              </a:rPr>
              <a:t>讲授新课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338056 -0.003704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338125 -0.004444 " pathEditMode="relative" rAng="0" ptsTypes="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336944 0.002778 " pathEditMode="relative" rAng="0" ptsTypes="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文本框 1"/>
          <p:cNvSpPr txBox="1"/>
          <p:nvPr/>
        </p:nvSpPr>
        <p:spPr>
          <a:xfrm>
            <a:off x="520700" y="989013"/>
            <a:ext cx="8218488" cy="11239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lnSpc>
                <a:spcPct val="120000"/>
              </a:lnSpc>
            </a:pPr>
            <a:r>
              <a:rPr lang="zh-CN" altLang="en-US" sz="2800" dirty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例</a:t>
            </a:r>
            <a:r>
              <a:rPr lang="en-US" altLang="zh-CN" sz="280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1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一个门框的尺寸如图所示，一块长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3m,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宽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2.2m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的长方形薄木板能否从门框内通过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?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为什么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?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16386" name="组合 33"/>
          <p:cNvGrpSpPr/>
          <p:nvPr/>
        </p:nvGrpSpPr>
        <p:grpSpPr>
          <a:xfrm>
            <a:off x="6342063" y="2627313"/>
            <a:ext cx="2333625" cy="2971800"/>
            <a:chOff x="6084168" y="2488733"/>
            <a:chExt cx="2333284" cy="2971032"/>
          </a:xfrm>
        </p:grpSpPr>
        <p:grpSp>
          <p:nvGrpSpPr>
            <p:cNvPr id="16387" name="组合 3"/>
            <p:cNvGrpSpPr/>
            <p:nvPr/>
          </p:nvGrpSpPr>
          <p:grpSpPr>
            <a:xfrm>
              <a:off x="6084168" y="2488733"/>
              <a:ext cx="1872208" cy="2544087"/>
              <a:chOff x="5940152" y="2397081"/>
              <a:chExt cx="1872208" cy="2544087"/>
            </a:xfrm>
          </p:grpSpPr>
          <p:sp>
            <p:nvSpPr>
              <p:cNvPr id="16388" name="矩形 2"/>
              <p:cNvSpPr/>
              <p:nvPr/>
            </p:nvSpPr>
            <p:spPr>
              <a:xfrm>
                <a:off x="5940152" y="2397081"/>
                <a:ext cx="1872208" cy="2544087"/>
              </a:xfrm>
              <a:prstGeom prst="rect">
                <a:avLst/>
              </a:prstGeom>
              <a:solidFill>
                <a:srgbClr val="C00000"/>
              </a:solidFill>
              <a:ln w="9525">
                <a:noFill/>
              </a:ln>
            </p:spPr>
            <p:txBody>
              <a:bodyPr anchor="t" anchorCtr="0"/>
              <a:p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389" name="矩形 26"/>
              <p:cNvSpPr/>
              <p:nvPr/>
            </p:nvSpPr>
            <p:spPr>
              <a:xfrm>
                <a:off x="6121600" y="2503247"/>
                <a:ext cx="1509313" cy="225605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txBody>
              <a:bodyPr anchor="t" anchorCtr="0"/>
              <a:p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cxnSp>
          <p:nvCxnSpPr>
            <p:cNvPr id="16390" name="直接连接符 5"/>
            <p:cNvCxnSpPr/>
            <p:nvPr/>
          </p:nvCxnSpPr>
          <p:spPr>
            <a:xfrm flipH="1">
              <a:off x="8028384" y="2523163"/>
              <a:ext cx="216024" cy="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391" name="直接连接符 32"/>
            <p:cNvCxnSpPr/>
            <p:nvPr/>
          </p:nvCxnSpPr>
          <p:spPr>
            <a:xfrm flipH="1">
              <a:off x="8050155" y="5017178"/>
              <a:ext cx="216024" cy="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392" name="直接箭头连接符 9"/>
            <p:cNvCxnSpPr/>
            <p:nvPr/>
          </p:nvCxnSpPr>
          <p:spPr>
            <a:xfrm flipH="1" flipV="1">
              <a:off x="8129521" y="2570944"/>
              <a:ext cx="6984" cy="785927"/>
            </a:xfrm>
            <a:prstGeom prst="straightConnector1">
              <a:avLst/>
            </a:prstGeom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6393" name="直接箭头连接符 11"/>
            <p:cNvCxnSpPr/>
            <p:nvPr/>
          </p:nvCxnSpPr>
          <p:spPr>
            <a:xfrm>
              <a:off x="8129521" y="4010752"/>
              <a:ext cx="0" cy="1007485"/>
            </a:xfrm>
            <a:prstGeom prst="straightConnector1">
              <a:avLst/>
            </a:prstGeom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6394" name="文本框 13"/>
            <p:cNvSpPr txBox="1"/>
            <p:nvPr/>
          </p:nvSpPr>
          <p:spPr>
            <a:xfrm rot="10800000">
              <a:off x="7863454" y="3420184"/>
              <a:ext cx="553998" cy="502702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 wrap="none" anchor="t" anchorCtr="0">
              <a:spAutoFit/>
            </a:bodyPr>
            <a:p>
              <a:pPr eaLnBrk="0" hangingPunct="0"/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2m</a:t>
              </a:r>
              <a:endParaRPr lang="zh-CN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6395" name="直接连接符 15"/>
            <p:cNvCxnSpPr/>
            <p:nvPr/>
          </p:nvCxnSpPr>
          <p:spPr>
            <a:xfrm>
              <a:off x="6093645" y="5099136"/>
              <a:ext cx="0" cy="288032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396" name="直接连接符 42"/>
            <p:cNvCxnSpPr/>
            <p:nvPr/>
          </p:nvCxnSpPr>
          <p:spPr>
            <a:xfrm>
              <a:off x="7971742" y="5099698"/>
              <a:ext cx="0" cy="288032"/>
            </a:xfrm>
            <a:prstGeom prst="line">
              <a:avLst/>
            </a:prstGeom>
            <a:ln w="2540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397" name="直接箭头连接符 25"/>
            <p:cNvCxnSpPr/>
            <p:nvPr/>
          </p:nvCxnSpPr>
          <p:spPr>
            <a:xfrm>
              <a:off x="7297791" y="5229002"/>
              <a:ext cx="677446" cy="5079"/>
            </a:xfrm>
            <a:prstGeom prst="straightConnector1">
              <a:avLst/>
            </a:prstGeom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6398" name="直接箭头连接符 29"/>
            <p:cNvCxnSpPr/>
            <p:nvPr/>
          </p:nvCxnSpPr>
          <p:spPr>
            <a:xfrm flipH="1">
              <a:off x="6113691" y="5229002"/>
              <a:ext cx="690779" cy="5079"/>
            </a:xfrm>
            <a:prstGeom prst="straightConnector1">
              <a:avLst/>
            </a:prstGeom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6399" name="文本框 30"/>
            <p:cNvSpPr txBox="1"/>
            <p:nvPr/>
          </p:nvSpPr>
          <p:spPr>
            <a:xfrm>
              <a:off x="6727221" y="4998100"/>
              <a:ext cx="59503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zh-CN" sz="2400" b="1">
                  <a:latin typeface="Times New Roman" panose="02020603050405020304" pitchFamily="18" charset="0"/>
                  <a:ea typeface="黑体" panose="02010609060101010101" pitchFamily="2" charset="-122"/>
                </a:rPr>
                <a:t>1m</a:t>
              </a:r>
              <a:endParaRPr lang="zh-CN" altLang="en-US" sz="2400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16400" name="文本框 31"/>
            <p:cNvSpPr txBox="1"/>
            <p:nvPr/>
          </p:nvSpPr>
          <p:spPr>
            <a:xfrm>
              <a:off x="6177275" y="4461631"/>
              <a:ext cx="389850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zh-CN" sz="2400" b="1" i="1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zh-CN" alt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401" name="文本框 50"/>
            <p:cNvSpPr txBox="1"/>
            <p:nvPr/>
          </p:nvSpPr>
          <p:spPr>
            <a:xfrm>
              <a:off x="7465490" y="4480654"/>
              <a:ext cx="389850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zh-CN" sz="2400" b="1" i="1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zh-CN" alt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402" name="文本框 51"/>
            <p:cNvSpPr txBox="1"/>
            <p:nvPr/>
          </p:nvSpPr>
          <p:spPr>
            <a:xfrm>
              <a:off x="6214232" y="2535314"/>
              <a:ext cx="407484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zh-CN" sz="2400" b="1" i="1">
                  <a:latin typeface="Times New Roman" panose="02020603050405020304" pitchFamily="18" charset="0"/>
                  <a:ea typeface="宋体" panose="02010600030101010101" pitchFamily="2" charset="-122"/>
                </a:rPr>
                <a:t>D</a:t>
              </a:r>
              <a:endParaRPr lang="zh-CN" alt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403" name="文本框 52"/>
            <p:cNvSpPr txBox="1"/>
            <p:nvPr/>
          </p:nvSpPr>
          <p:spPr>
            <a:xfrm>
              <a:off x="7380312" y="2535287"/>
              <a:ext cx="389850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zh-CN" sz="2400" b="1" i="1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zh-CN" alt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6404" name="圆角矩形 31"/>
          <p:cNvSpPr/>
          <p:nvPr/>
        </p:nvSpPr>
        <p:spPr>
          <a:xfrm>
            <a:off x="468313" y="538163"/>
            <a:ext cx="1528762" cy="490537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典例精析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18" name="文本框 11"/>
          <p:cNvSpPr txBox="1"/>
          <p:nvPr/>
        </p:nvSpPr>
        <p:spPr>
          <a:xfrm>
            <a:off x="468313" y="4294188"/>
            <a:ext cx="5815012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解：在</a:t>
            </a:r>
            <a:r>
              <a:rPr lang="en-US" altLang="zh-CN" sz="280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Rt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△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ABC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中，根据勾股定理，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6" name="文本框 30"/>
          <p:cNvSpPr txBox="1"/>
          <p:nvPr/>
        </p:nvSpPr>
        <p:spPr>
          <a:xfrm>
            <a:off x="920750" y="4868863"/>
            <a:ext cx="3640138" cy="5207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AC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AB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+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BC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=1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+2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=5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aphicFrame>
        <p:nvGraphicFramePr>
          <p:cNvPr id="7" name="对象 1"/>
          <p:cNvGraphicFramePr>
            <a:graphicFrameLocks noChangeAspect="1"/>
          </p:cNvGraphicFramePr>
          <p:nvPr/>
        </p:nvGraphicFramePr>
        <p:xfrm>
          <a:off x="911225" y="5446713"/>
          <a:ext cx="218281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1104900" imgH="241300" progId="Equation.DSMT4">
                  <p:embed/>
                </p:oleObj>
              </mc:Choice>
              <mc:Fallback>
                <p:oleObj name="" r:id="rId1" imgW="1104900" imgH="241300" progId="Equation.DSMT4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11225" y="5446713"/>
                        <a:ext cx="2182813" cy="4778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本框 32"/>
          <p:cNvSpPr txBox="1"/>
          <p:nvPr/>
        </p:nvSpPr>
        <p:spPr>
          <a:xfrm>
            <a:off x="42863" y="5730875"/>
            <a:ext cx="8634412" cy="7381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因为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AC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大于木板的宽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2.2m,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所以木板能从门框内通过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9" name="文本框 11"/>
          <p:cNvSpPr txBox="1"/>
          <p:nvPr/>
        </p:nvSpPr>
        <p:spPr>
          <a:xfrm>
            <a:off x="468313" y="2184400"/>
            <a:ext cx="5680075" cy="19875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lnSpc>
                <a:spcPct val="11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分析：可以看出木板横着，竖着都不能通过，只能斜着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门框</a:t>
            </a:r>
            <a:r>
              <a:rPr lang="en-US" altLang="zh-CN" sz="28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AC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的长度是斜着能通过的最大长度，只要</a:t>
            </a:r>
            <a:r>
              <a:rPr lang="en-US" altLang="zh-CN" sz="28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AC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的长大于木板的宽就能通过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lang="zh-CN" altLang="en-US"/>
          </a:p>
        </p:txBody>
      </p:sp>
      <p:sp>
        <p:nvSpPr>
          <p:cNvPr id="17410" name="文本占位符 2"/>
          <p:cNvSpPr>
            <a:spLocks noGrp="1"/>
          </p:cNvSpPr>
          <p:nvPr>
            <p:ph type="body" sz="half" idx="1"/>
          </p:nvPr>
        </p:nvSpPr>
        <p:spPr>
          <a:xfrm>
            <a:off x="323850" y="1989138"/>
            <a:ext cx="8677275" cy="3886200"/>
          </a:xfrm>
          <a:ln/>
        </p:spPr>
        <p:txBody>
          <a:bodyPr anchor="t" anchorCtr="0"/>
          <a:p>
            <a:pPr>
              <a:buClrTx/>
              <a:buSzTx/>
              <a:buFontTx/>
            </a:pPr>
            <a:r>
              <a:rPr lang="zh-CN" altLang="en-US" sz="2800"/>
              <a:t>1.一个门框尺寸如下图所示．</a:t>
            </a:r>
            <a:endParaRPr lang="zh-CN" altLang="en-US" sz="2800"/>
          </a:p>
          <a:p>
            <a:pPr>
              <a:buClrTx/>
              <a:buSzTx/>
              <a:buFontTx/>
            </a:pPr>
            <a:r>
              <a:rPr lang="zh-CN" altLang="en-US" sz="2800"/>
              <a:t>①若有一块长3米，宽0.8米的薄木板，问怎样从门框通过？</a:t>
            </a:r>
            <a:endParaRPr lang="zh-CN" altLang="en-US" sz="2800"/>
          </a:p>
          <a:p>
            <a:pPr>
              <a:buClrTx/>
              <a:buSzTx/>
              <a:buFontTx/>
            </a:pPr>
            <a:r>
              <a:rPr lang="zh-CN" altLang="en-US" sz="2800"/>
              <a:t>②若薄木板长3米，宽1.5米呢？③若薄木板长3米，宽2.2米呢？   </a:t>
            </a:r>
            <a:endParaRPr lang="zh-CN" altLang="en-US" sz="2800"/>
          </a:p>
          <a:p>
            <a:pPr>
              <a:buClrTx/>
              <a:buSzTx/>
              <a:buFontTx/>
            </a:pPr>
            <a:r>
              <a:rPr lang="zh-CN" altLang="en-US" sz="2800"/>
              <a:t>2.湖的两端有A、B两点，从与BA方向成直角的BC方向上的点C测得CA=130米,CB=120米,则AB为 (          )</a:t>
            </a:r>
            <a:endParaRPr lang="zh-CN" altLang="en-US" sz="2800"/>
          </a:p>
          <a:p>
            <a:pPr>
              <a:buClrTx/>
              <a:buSzTx/>
              <a:buFontTx/>
            </a:pPr>
            <a:r>
              <a:rPr lang="zh-CN" altLang="en-US" sz="2800"/>
              <a:t>A.50米      B.120米     C.100米      D.130米</a:t>
            </a:r>
            <a:endParaRPr lang="zh-CN" altLang="en-US" sz="2800"/>
          </a:p>
          <a:p>
            <a:pPr>
              <a:buClrTx/>
              <a:buSzTx/>
              <a:buFontTx/>
            </a:pPr>
            <a:r>
              <a:rPr lang="zh-CN" altLang="en-US" sz="2800"/>
              <a:t>3.在一次台风的袭击中，小明家房前的一棵大树在离地面6米处断裂，树的顶部落在离树根底部8米处.你能告诉小明这棵树折断之前有多高吗？</a:t>
            </a:r>
            <a:endParaRPr lang="zh-CN" altLang="en-US" sz="28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MEDIACOVER_FLAG" val="1"/>
  <p:tag name="KSO_WM_UNIT_MEDIACOVER_BTN_STATE" val="1"/>
  <p:tag name="KSO_WM_UNIT_MEDIACOVER_BTNRECT" val="5885*2547*656*656"/>
  <p:tag name="KSO_WM_UNIT_MEDIACOVER_STYLEID" val="1"/>
  <p:tag name="KSO_WM_UNIT_MEDIACOVER_TEXTSTATE" val="0"/>
  <p:tag name="KSO_WM_UNIT_MEDIACOVER_BTN_POS" val="c"/>
  <p:tag name="KSO_WM_UNIT_MEDIACOVER_BTN_STYLE" val="ee0bc779c1f3d7f3e90c96344320e69a"/>
  <p:tag name="KSO_WM_UNIT_MEDIACOVER_RGB" val="000000"/>
  <p:tag name="KSO_WM_UNIT_MEDIACOVER_TRANSPARENCY" val="0.5"/>
</p:tagLst>
</file>

<file path=ppt/theme/theme1.xml><?xml version="1.0" encoding="utf-8"?>
<a:theme xmlns:a="http://schemas.openxmlformats.org/drawingml/2006/main" name="默认设计模板">
  <a:themeElements>
    <a:clrScheme name="默认设计模板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默认设计模板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默认设计模板">
  <a:themeElements>
    <a:clrScheme name="默认设计模板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3158</Words>
  <Application>WPS 演示</Application>
  <PresentationFormat>在屏幕上显示</PresentationFormat>
  <Paragraphs>398</Paragraphs>
  <Slides>24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29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16</vt:i4>
      </vt:variant>
      <vt:variant>
        <vt:lpstr>幻灯片标题</vt:lpstr>
      </vt:variant>
      <vt:variant>
        <vt:i4>24</vt:i4>
      </vt:variant>
    </vt:vector>
  </HeadingPairs>
  <TitlesOfParts>
    <vt:vector size="72" baseType="lpstr">
      <vt:lpstr>Arial</vt:lpstr>
      <vt:lpstr>宋体</vt:lpstr>
      <vt:lpstr>Wingdings</vt:lpstr>
      <vt:lpstr>黑体</vt:lpstr>
      <vt:lpstr>隶书</vt:lpstr>
      <vt:lpstr>华文细黑</vt:lpstr>
      <vt:lpstr>微软雅黑</vt:lpstr>
      <vt:lpstr>Times New Roman</vt:lpstr>
      <vt:lpstr>方正姚体</vt:lpstr>
      <vt:lpstr>楷体</vt:lpstr>
      <vt:lpstr>楷体_GB2312</vt:lpstr>
      <vt:lpstr>新宋体</vt:lpstr>
      <vt:lpstr>Arial Unicode MS</vt:lpstr>
      <vt:lpstr>华文中宋</vt:lpstr>
      <vt:lpstr>华文新魏</vt:lpstr>
      <vt:lpstr>华文行楷</vt:lpstr>
      <vt:lpstr>Verdana</vt:lpstr>
      <vt:lpstr>EU-B1X</vt:lpstr>
      <vt:lpstr>EU-BX</vt:lpstr>
      <vt:lpstr>Calibri</vt:lpstr>
      <vt:lpstr>Tiger Expert</vt:lpstr>
      <vt:lpstr>Segoe Print</vt:lpstr>
      <vt:lpstr>Tahoma</vt:lpstr>
      <vt:lpstr>华文彩云</vt:lpstr>
      <vt:lpstr>华文隶书</vt:lpstr>
      <vt:lpstr>经典中圆简</vt:lpstr>
      <vt:lpstr>Garamond</vt:lpstr>
      <vt:lpstr>五笔字根</vt:lpstr>
      <vt:lpstr>Arial Narrow</vt:lpstr>
      <vt:lpstr>默认设计模板</vt:lpstr>
      <vt:lpstr>1_默认设计模板</vt:lpstr>
      <vt:lpstr>2_默认设计模板</vt:lpstr>
      <vt:lpstr>Equation.DSMT4</vt:lpstr>
      <vt:lpstr>Equation.DSMT4</vt:lpstr>
      <vt:lpstr>Equation.DSMT4</vt:lpstr>
      <vt:lpstr>Equation.KSEE3</vt:lpstr>
      <vt:lpstr>Equation.KSEE3</vt:lpstr>
      <vt:lpstr>Equation.KSEE3</vt:lpstr>
      <vt:lpstr>Equation.KSEE3</vt:lpstr>
      <vt:lpstr>Equation.KSEE3</vt:lpstr>
      <vt:lpstr>Equation.DSMT4</vt:lpstr>
      <vt:lpstr>Equation.DSMT4</vt:lpstr>
      <vt:lpstr>Equation.DSMT4</vt:lpstr>
      <vt:lpstr>Equation.DSMT4</vt:lpstr>
      <vt:lpstr>Equation.KSEE3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zhouhuajie</cp:lastModifiedBy>
  <cp:revision>677</cp:revision>
  <dcterms:created xsi:type="dcterms:W3CDTF">2015-07-09T08:14:00Z</dcterms:created>
  <dcterms:modified xsi:type="dcterms:W3CDTF">2021-05-19T07:47:00Z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C95BDD1EC105427793E536381D4AE7E9</vt:lpwstr>
  </property>
</Properties>
</file>