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3" r:id="rId2"/>
    <p:sldId id="523" r:id="rId3"/>
    <p:sldId id="1012" r:id="rId4"/>
    <p:sldId id="1147" r:id="rId5"/>
    <p:sldId id="1148" r:id="rId6"/>
    <p:sldId id="1042" r:id="rId7"/>
    <p:sldId id="1003" r:id="rId8"/>
    <p:sldId id="1138" r:id="rId9"/>
    <p:sldId id="1126" r:id="rId10"/>
    <p:sldId id="1133" r:id="rId11"/>
    <p:sldId id="1164" r:id="rId12"/>
    <p:sldId id="1139" r:id="rId13"/>
    <p:sldId id="1162" r:id="rId14"/>
    <p:sldId id="1163" r:id="rId15"/>
    <p:sldId id="1135" r:id="rId16"/>
    <p:sldId id="1136" r:id="rId17"/>
    <p:sldId id="1115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黑体" panose="02010609060101010101" pitchFamily="49" charset="-122"/>
      <p:regular r:id="rId25"/>
    </p:embeddedFont>
    <p:embeddedFont>
      <p:font typeface="楷体" panose="02010609060101010101" pitchFamily="49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DE"/>
    <a:srgbClr val="0066FF"/>
    <a:srgbClr val="0000FF"/>
    <a:srgbClr val="FF0000"/>
    <a:srgbClr val="A38302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4705" autoAdjust="0"/>
  </p:normalViewPr>
  <p:slideViewPr>
    <p:cSldViewPr>
      <p:cViewPr varScale="1">
        <p:scale>
          <a:sx n="102" d="100"/>
          <a:sy n="102" d="100"/>
        </p:scale>
        <p:origin x="102" y="270"/>
      </p:cViewPr>
      <p:guideLst>
        <p:guide orient="horz" pos="3162"/>
        <p:guide pos="5737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失魂落魄</a:t>
            </a:r>
            <a:r>
              <a:rPr lang="zh-CN" altLang="en-US" baseline="0" dirty="0"/>
              <a:t> 怂恿 辞退 挣钱 压抑 颓败 缝纫 噪声 褐色 疲惫 耽误 衣兜 </a:t>
            </a:r>
            <a:r>
              <a:rPr lang="zh-CN" altLang="en-US" sz="9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龟裂 机械 权利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203397" y="92978"/>
            <a:ext cx="944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快乐读书吧</a:t>
            </a:r>
          </a:p>
        </p:txBody>
      </p:sp>
      <p:pic>
        <p:nvPicPr>
          <p:cNvPr id="8" name="Picture 2" descr="http://p4.so.qhmsg.com/bdr/921__/t01866205cbd0116d69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58"/>
          <a:stretch>
            <a:fillRect/>
          </a:stretch>
        </p:blipFill>
        <p:spPr bwMode="auto">
          <a:xfrm>
            <a:off x="2627785" y="4659982"/>
            <a:ext cx="593968" cy="41150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735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1059582"/>
            <a:ext cx="7848872" cy="20390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从前有座山，山里有个庙，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庙里有个老和尚在给小和尚讲故事。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讲的是什么故事呢？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从前有座山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1924050"/>
            <a:ext cx="1318895" cy="1890395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342831" y="419378"/>
            <a:ext cx="8213805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除了中国的民间故事，你还知道哪些民间故事？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9663" y="1854210"/>
            <a:ext cx="16478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1854200"/>
            <a:ext cx="1409065" cy="2030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7813" b="7813"/>
          <a:stretch>
            <a:fillRect/>
          </a:stretch>
        </p:blipFill>
        <p:spPr>
          <a:xfrm>
            <a:off x="-99060" y="-53340"/>
            <a:ext cx="9242425" cy="519938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837565" y="1672590"/>
            <a:ext cx="3486785" cy="70675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欧洲民间故事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61365" y="554355"/>
            <a:ext cx="7498715" cy="3476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列那狐成了狮王的重臣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列那早就料到他们会来，于是叫妻子和孩子们把房门堵死，在家的周围建起了坚固的防御工事，想要硬闯进来是不可能的。而家里的食物充足，可以支撑好几个星期。列那也已经挖好了秘密通道，必要的时候可以神不知鬼不觉地从狮王大军背后逃出去。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面对着列那坚固的防守，狮王决定用长期围困的方式来对付列那，列那储备的食物毕竟有限，总有吃完的一天，到时候如果狐狸不出来受死，也一样会饿死在家里。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1690" y="802640"/>
            <a:ext cx="688784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双方坚持了很多天，列那家里没有一点动静。狮王的大军们已经厌倦了这种日子，他们开始放松警惕，于是有一天晚上，不知道谁弄来了很多上好的美酒，狮王大军全体都喝得酩酊大醉，东一个西一个躺得满地都是。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   列那趁大家睡得人事不省的时候，带着两个孩子悄悄从隧道出来，把这些不省人事的醉鬼都捆在了树上，连狮王本人都不例外。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1355" y="320040"/>
            <a:ext cx="688784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天亮的时候，小狐狸代狮王大军吹响了起床号。众人睡眼蒙眬地醒来，发现列那就坐在他们中央，他们想要扑过去，却发现自己根本动弹不得，心中叫苦不迭。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狐狸列那笑眯眯地开口：“各位，请恕我冒昧，但是我之所以要这样委屈大家，是为了给自己一个辩解的机会。我一片忠心把财宝献给狮王陛下，不知道陛下为什么要带着大军来讨伐我？”</a:t>
            </a:r>
          </a:p>
          <a:p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“你这个无耻之徒，你杀了兰穆，还敢说什么忠心！”狮王怒吼着，公山羊波莱在一旁频频点头。</a:t>
            </a:r>
          </a:p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" b="1"/>
          <a:stretch>
            <a:fillRect/>
          </a:stretch>
        </p:blipFill>
        <p:spPr>
          <a:xfrm>
            <a:off x="-26035" y="-38735"/>
            <a:ext cx="9247505" cy="5201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565" y="1672590"/>
            <a:ext cx="3486785" cy="70675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非洲民间故事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1000" y="462915"/>
            <a:ext cx="7935595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马达加斯加吃人树</a:t>
            </a: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在非洲的文化里，树一般都有着好的寓意。人们用树木来取火，牲畜们以树叶为食，蜜蜂和鸟类在树木上栖息，而树木也是用来做非洲鼓和小舟的绝佳原料。在非洲的文化中，树是有灵魂的，他们倾听和庇护着人类。然而在马达加斯加，树也有着恐怖的角色，那就是树可以抓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他们张开树皮将人生吞，而那些受害者的亲属和朋友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可以听到受害者在树干中的挣扎和呼喊声。只有唯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一的一种方法可以拯救，那就是用钱收买啄木鸟，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用啄木鸟锋利的嘴拙开树干，将受害人解救。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585" y="2847340"/>
            <a:ext cx="1523365" cy="152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51520" y="627534"/>
            <a:ext cx="8208912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快乐读书</a:t>
            </a:r>
          </a:p>
        </p:txBody>
      </p:sp>
      <p:sp>
        <p:nvSpPr>
          <p:cNvPr id="14" name="文本框 6"/>
          <p:cNvSpPr txBox="1"/>
          <p:nvPr/>
        </p:nvSpPr>
        <p:spPr>
          <a:xfrm>
            <a:off x="1750165" y="1711019"/>
            <a:ext cx="6516086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dirty="0">
                <a:latin typeface="+mj-ea"/>
                <a:ea typeface="+mj-ea"/>
              </a:rPr>
              <a:t>同学们，让我们一起走进民间故事的宝库吧。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6" y="1694623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enwen.soso.com/p/20100317/20100317100805-364445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 flipH="1">
            <a:off x="0" y="15951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0522" y="134511"/>
            <a:ext cx="2164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人教版  语文  五年级  上册</a:t>
            </a:r>
          </a:p>
        </p:txBody>
      </p:sp>
      <p:sp>
        <p:nvSpPr>
          <p:cNvPr id="14" name="TextBox 48"/>
          <p:cNvSpPr txBox="1"/>
          <p:nvPr/>
        </p:nvSpPr>
        <p:spPr>
          <a:xfrm>
            <a:off x="2627784" y="1851670"/>
            <a:ext cx="3672408" cy="854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快乐读书吧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75856" y="304572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看图猜故事</a:t>
            </a:r>
          </a:p>
        </p:txBody>
      </p:sp>
      <p:pic>
        <p:nvPicPr>
          <p:cNvPr id="1029" name="Picture 5" descr="http://img.zwbk.org/baike/spic/2010/11/30/20101130042208291_8748.jpg"/>
          <p:cNvPicPr>
            <a:picLocks noChangeAspect="1" noChangeArrowheads="1"/>
          </p:cNvPicPr>
          <p:nvPr/>
        </p:nvPicPr>
        <p:blipFill>
          <a:blip r:embed="rId2" cstate="print"/>
          <a:srcRect b="25373"/>
          <a:stretch>
            <a:fillRect/>
          </a:stretch>
        </p:blipFill>
        <p:spPr bwMode="auto">
          <a:xfrm>
            <a:off x="2642870" y="804545"/>
            <a:ext cx="3857625" cy="287909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3340735" y="3874135"/>
            <a:ext cx="289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孟姜女哭长城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85" y="503555"/>
            <a:ext cx="4761865" cy="3180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0735" y="3874135"/>
            <a:ext cx="289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梁祝十八相送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592455"/>
            <a:ext cx="5676900" cy="2936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1075" y="3799840"/>
            <a:ext cx="289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八仙过海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527361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+mj-ea"/>
              </a:rPr>
              <a:t>田螺姑娘</a:t>
            </a:r>
          </a:p>
        </p:txBody>
      </p:sp>
      <p:sp>
        <p:nvSpPr>
          <p:cNvPr id="3" name="矩形 2"/>
          <p:cNvSpPr/>
          <p:nvPr/>
        </p:nvSpPr>
        <p:spPr>
          <a:xfrm>
            <a:off x="882650" y="1386840"/>
            <a:ext cx="7673975" cy="18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从前，有个年轻人，独自种着几亩田过活。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……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他把这情形告诉了隔壁的老太太。老太太说：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一定是田螺姑娘来帮了你的忙。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30" y="2849880"/>
            <a:ext cx="1649730" cy="170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174115" y="763905"/>
            <a:ext cx="746823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中国民间故事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包含了丰富的历史知识、深厚的民族情感，作为中华文化不可或缺的一部分，它有着永恒的艺术魅力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也包含了丰富的想象力。中国民间故事蕴含着英雄主义、乐观主义、人道主义等崇高的思想与美德，给人以知识、教诲、鼓舞和希望。对青少年读者来说，阅读中国民间故事，阅读中国民间故事，对传承民族文化、启迪智慧、拓宽文化视野有着积极有益的作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1825" y="463550"/>
            <a:ext cx="5259070" cy="384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媒神之祖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女娲是被中国民间广泛而长久崇拜的一位女性神，她被看成是创世神和始祖神。传说女娲能化生万物，她的最伟大的业绩一是炼石补天，二是抟土造人。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女娲在造人之前，于正月初一造出鸡，初二造出狗，初三造羊，初四造猪，初五造牛，初六造马。到了初七，开始以黄土和水造人。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055" y="925195"/>
            <a:ext cx="2149475" cy="329311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2895" y="309880"/>
            <a:ext cx="558800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考虑到人要代代相继，善衍不绝，于是创建了婚姻制度，促使男子与女子结合以生儿育女，于是女娲就成了第一个媒人，被后世尊奉为媒神，又称“高禖”，这在本书第二章已述及。人们祭祀这位婚姻之神典礼十分隆重，修了女娲娘娘庙或高禖庙，用太牢（猪、牛、羊三牲齐备）这一最高礼节来祭祀她。这些庙至今在山东洛宁、山西河津、江西雩都等地区还有保留。女娲之神的出现反映了母系氏族社会中婚姻以妇女为中心，女族长掌握着全族的婚姻大事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65" y="581025"/>
            <a:ext cx="2708275" cy="3834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PresentationFormat>全屏显示(16:9)</PresentationFormat>
  <Paragraphs>46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楷体</vt:lpstr>
      <vt:lpstr>宋体</vt:lpstr>
      <vt:lpstr>微软雅黑</vt:lpstr>
      <vt:lpstr>Times New Roman</vt:lpstr>
      <vt:lpstr>Arial</vt:lpstr>
      <vt:lpstr>Calibri</vt:lpstr>
      <vt:lpstr>黑体</vt:lpstr>
      <vt:lpstr>Heiti SC Light</vt:lpstr>
      <vt:lpstr>Kaiti SC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2019-11-19T02:34:05Z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</Properties>
</file>